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509" r:id="rId3"/>
    <p:sldId id="510" r:id="rId5"/>
    <p:sldId id="560" r:id="rId6"/>
    <p:sldId id="549" r:id="rId7"/>
    <p:sldId id="584" r:id="rId8"/>
    <p:sldId id="587" r:id="rId9"/>
    <p:sldId id="585" r:id="rId10"/>
    <p:sldId id="586" r:id="rId11"/>
    <p:sldId id="593" r:id="rId12"/>
    <p:sldId id="592" r:id="rId13"/>
    <p:sldId id="594" r:id="rId14"/>
    <p:sldId id="588" r:id="rId15"/>
    <p:sldId id="628" r:id="rId16"/>
    <p:sldId id="629" r:id="rId17"/>
    <p:sldId id="589" r:id="rId18"/>
    <p:sldId id="621" r:id="rId19"/>
    <p:sldId id="622" r:id="rId20"/>
    <p:sldId id="623" r:id="rId21"/>
    <p:sldId id="590" r:id="rId22"/>
    <p:sldId id="624" r:id="rId23"/>
    <p:sldId id="625" r:id="rId24"/>
    <p:sldId id="627" r:id="rId25"/>
    <p:sldId id="591" r:id="rId26"/>
    <p:sldId id="626" r:id="rId27"/>
    <p:sldId id="660" r:id="rId28"/>
    <p:sldId id="659" r:id="rId29"/>
    <p:sldId id="661" r:id="rId30"/>
    <p:sldId id="662" r:id="rId31"/>
  </p:sldIdLst>
  <p:sldSz cx="9721850" cy="5400675"/>
  <p:notesSz cx="6858000" cy="9144000"/>
  <p:embeddedFontLst>
    <p:embeddedFont>
      <p:font typeface="微软雅黑" panose="020B0503020204020204" pitchFamily="34" charset="-122"/>
      <p:regular r:id="rId36"/>
    </p:embeddedFont>
  </p:embeddedFontLst>
  <p:custDataLst>
    <p:tags r:id="rId37"/>
  </p:custDataLst>
  <p:defaultTextStyle>
    <a:defPPr>
      <a:defRPr lang="zh-CN"/>
    </a:defPPr>
    <a:lvl1pPr algn="l" defTabSz="96710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82600" indent="-25400" algn="l" defTabSz="96710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67105" indent="-52705" algn="l" defTabSz="96710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450975" indent="-79375" algn="l" defTabSz="96710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935480" indent="-106680" algn="l" defTabSz="96710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647"/>
    <a:srgbClr val="1C9494"/>
    <a:srgbClr val="78AF51"/>
    <a:srgbClr val="FAC14D"/>
    <a:srgbClr val="7CB554"/>
    <a:srgbClr val="1C9393"/>
    <a:srgbClr val="79B052"/>
    <a:srgbClr val="D9D9D9"/>
    <a:srgbClr val="00ADDF"/>
    <a:srgbClr val="F46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3" autoAdjust="0"/>
    <p:restoredTop sz="94660"/>
  </p:normalViewPr>
  <p:slideViewPr>
    <p:cSldViewPr>
      <p:cViewPr varScale="1">
        <p:scale>
          <a:sx n="144" d="100"/>
          <a:sy n="144" d="100"/>
        </p:scale>
        <p:origin x="438" y="120"/>
      </p:cViewPr>
      <p:guideLst>
        <p:guide orient="horz" pos="1847"/>
        <p:guide pos="306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336" y="-90"/>
      </p:cViewPr>
      <p:guideLst>
        <p:guide orient="horz" pos="312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1.xml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6774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67740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CBFAF72-1563-47D6-B7E6-34529404EE30}" type="datetimeFigureOut">
              <a:rPr lang="zh-CN" altLang="en-US">
                <a:latin typeface="字魂59号-创粗黑" panose="00000500000000000000" pitchFamily="2" charset="-122"/>
              </a:rPr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6774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67740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219187B-8851-4471-879F-35BFB0C031CE}" type="slidenum">
              <a:rPr lang="zh-CN" altLang="en-US">
                <a:latin typeface="字魂59号-创粗黑" panose="00000500000000000000" pitchFamily="2" charset="-122"/>
              </a:rPr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67740" fontAlgn="auto">
              <a:spcBef>
                <a:spcPts val="0"/>
              </a:spcBef>
              <a:spcAft>
                <a:spcPts val="0"/>
              </a:spcAft>
              <a:defRPr sz="120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67740" fontAlgn="auto">
              <a:spcBef>
                <a:spcPts val="0"/>
              </a:spcBef>
              <a:spcAft>
                <a:spcPts val="0"/>
              </a:spcAft>
              <a:defRPr sz="1200" smtClean="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fld id="{001866E4-F001-4660-AF58-DE5DC3ECCFA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85800"/>
            <a:ext cx="6172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67740" fontAlgn="auto">
              <a:spcBef>
                <a:spcPts val="0"/>
              </a:spcBef>
              <a:spcAft>
                <a:spcPts val="0"/>
              </a:spcAft>
              <a:defRPr sz="120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67740" fontAlgn="auto">
              <a:spcBef>
                <a:spcPts val="0"/>
              </a:spcBef>
              <a:spcAft>
                <a:spcPts val="0"/>
              </a:spcAft>
              <a:defRPr sz="1200" smtClean="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6710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82600" algn="l" defTabSz="96710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67105" algn="l" defTabSz="96710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450975" algn="l" defTabSz="96710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935480" algn="l" defTabSz="96710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41935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0322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8709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7096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第三个参数，int类型的d，表示在过滤过程中每个像素邻域的直径。如果这个值我们设其为非正数，那么OpenCV会从第五个参数sigmaSpace来计算出它来。</a:t>
            </a:r>
            <a:endParaRPr lang="zh-CN" altLang="en-US"/>
          </a:p>
          <a:p>
            <a:r>
              <a:rPr lang="zh-CN" altLang="en-US"/>
              <a:t>第四个参数，double类型的sigmaColor，颜色空间滤波器的sigma值。这个参数的值越大，就表明该像素邻域内有更宽广的颜色会被混合到一起，产生较大的半相等颜色区域。</a:t>
            </a:r>
            <a:endParaRPr lang="zh-CN" altLang="en-US"/>
          </a:p>
          <a:p>
            <a:r>
              <a:rPr lang="zh-CN" altLang="en-US"/>
              <a:t>第五个参数，double类型的sigmaSpace坐标空间中滤波器的sigma值，坐标空间的标注方差。他的数值越大，意味着越远的像素会相互影响，从而使更大的区域足够相似的颜色获取相同的颜色。当d&gt;0，d指定了邻域大小且与sigmaSpace无关。否则，d正比于sigmaSpace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microsoft.com/office/2007/relationships/hdphoto" Target="../media/image2.wdp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esktop\shutterstock_129456278 [转换].jp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72185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 advClick="0" advTm="0">
    <p:pull/>
  </p:transition>
  <p:txStyles>
    <p:titleStyle>
      <a:lvl1pPr algn="ctr" defTabSz="967105" rtl="0" fontAlgn="base">
        <a:spcBef>
          <a:spcPct val="0"/>
        </a:spcBef>
        <a:spcAft>
          <a:spcPct val="0"/>
        </a:spcAft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defTabSz="967105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61950" indent="-361950" algn="l" defTabSz="96710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6130" indent="-301625" algn="l" defTabSz="96710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675" indent="-241300" algn="l" defTabSz="96710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2275" indent="-241300" algn="l" defTabSz="96710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indent="-241300" algn="l" defTabSz="96710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340645" y="3636441"/>
            <a:ext cx="4854347" cy="469467"/>
          </a:xfrm>
          <a:prstGeom prst="roundRect">
            <a:avLst>
              <a:gd name="adj" fmla="val 42270"/>
            </a:avLst>
          </a:prstGeom>
          <a:solidFill>
            <a:srgbClr val="D9D9D9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" name="TextBox 31"/>
          <p:cNvSpPr txBox="1"/>
          <p:nvPr/>
        </p:nvSpPr>
        <p:spPr>
          <a:xfrm>
            <a:off x="2820869" y="3655199"/>
            <a:ext cx="41538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美颜实践项目汇报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40645" y="3601940"/>
            <a:ext cx="677246" cy="503967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圆角矩形 5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1793513" y="1225645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098800" y="1225645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414437" y="1225645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731710" y="1225645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915337" y="1332899"/>
            <a:ext cx="1354880" cy="1350234"/>
            <a:chOff x="3768359" y="1725446"/>
            <a:chExt cx="1930605" cy="1930605"/>
          </a:xfrm>
        </p:grpSpPr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1C939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10124" y="1332899"/>
            <a:ext cx="1354880" cy="1350234"/>
            <a:chOff x="3768359" y="1725446"/>
            <a:chExt cx="1930605" cy="1930605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21220" y="1332899"/>
            <a:ext cx="1354880" cy="1350234"/>
            <a:chOff x="3768359" y="1725446"/>
            <a:chExt cx="1930605" cy="1930605"/>
          </a:xfrm>
        </p:grpSpPr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AC14D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826679" y="1332899"/>
            <a:ext cx="1354880" cy="1350234"/>
            <a:chOff x="3768359" y="1725446"/>
            <a:chExt cx="1930605" cy="1930605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4889801" y="1184004"/>
            <a:ext cx="280670" cy="1430020"/>
          </a:xfrm>
          <a:prstGeom prst="rect">
            <a:avLst/>
          </a:prstGeom>
          <a:effectLst/>
        </p:spPr>
        <p:txBody>
          <a:bodyPr wrap="none" lIns="76840" tIns="38420" rIns="76840" bIns="38420">
            <a:spAutoFit/>
          </a:bodyPr>
          <a:lstStyle/>
          <a:p>
            <a:endParaRPr lang="zh-CN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091294" y="1210210"/>
            <a:ext cx="280670" cy="1430020"/>
          </a:xfrm>
          <a:prstGeom prst="rect">
            <a:avLst/>
          </a:prstGeom>
          <a:effectLst/>
        </p:spPr>
        <p:txBody>
          <a:bodyPr wrap="none" lIns="76840" tIns="38420" rIns="76840" bIns="38420">
            <a:spAutoFit/>
          </a:bodyPr>
          <a:lstStyle/>
          <a:p>
            <a:endParaRPr lang="zh-CN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469861" y="1957398"/>
            <a:ext cx="323652" cy="322542"/>
            <a:chOff x="3768359" y="1725446"/>
            <a:chExt cx="1930605" cy="1930605"/>
          </a:xfrm>
        </p:grpSpPr>
        <p:sp>
          <p:nvSpPr>
            <p:cNvPr id="4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AC14D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153279" y="1813267"/>
            <a:ext cx="226473" cy="225696"/>
            <a:chOff x="3768359" y="1725446"/>
            <a:chExt cx="1930605" cy="1930605"/>
          </a:xfrm>
          <a:solidFill>
            <a:srgbClr val="EA5E66"/>
          </a:solidFill>
        </p:grpSpPr>
        <p:sp>
          <p:nvSpPr>
            <p:cNvPr id="4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060534" y="1290774"/>
            <a:ext cx="162298" cy="161741"/>
            <a:chOff x="3768359" y="1725446"/>
            <a:chExt cx="1930605" cy="1930605"/>
          </a:xfrm>
        </p:grpSpPr>
        <p:sp>
          <p:nvSpPr>
            <p:cNvPr id="5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424566" y="1247392"/>
            <a:ext cx="231589" cy="230795"/>
            <a:chOff x="3768359" y="1725446"/>
            <a:chExt cx="1930605" cy="1930605"/>
          </a:xfrm>
        </p:grpSpPr>
        <p:sp>
          <p:nvSpPr>
            <p:cNvPr id="5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1C939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407984" y="2560035"/>
            <a:ext cx="199861" cy="199176"/>
            <a:chOff x="3768359" y="1725446"/>
            <a:chExt cx="1930605" cy="1930605"/>
          </a:xfrm>
        </p:grpSpPr>
        <p:sp>
          <p:nvSpPr>
            <p:cNvPr id="58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9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144337" y="2543237"/>
            <a:ext cx="205610" cy="204905"/>
            <a:chOff x="3768359" y="1725446"/>
            <a:chExt cx="1930605" cy="1930605"/>
          </a:xfrm>
        </p:grpSpPr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764328" y="1169882"/>
            <a:ext cx="202458" cy="201763"/>
            <a:chOff x="3768359" y="1725446"/>
            <a:chExt cx="1930605" cy="1930605"/>
          </a:xfrm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844012" y="2612118"/>
            <a:ext cx="178882" cy="178268"/>
            <a:chOff x="3768359" y="1725446"/>
            <a:chExt cx="1930605" cy="1930605"/>
          </a:xfrm>
        </p:grpSpPr>
        <p:sp>
          <p:nvSpPr>
            <p:cNvPr id="6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218370" y="1899908"/>
            <a:ext cx="323652" cy="322542"/>
            <a:chOff x="3768359" y="1725446"/>
            <a:chExt cx="1930605" cy="1930605"/>
          </a:xfrm>
        </p:grpSpPr>
        <p:sp>
          <p:nvSpPr>
            <p:cNvPr id="7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615341" y="1763650"/>
            <a:ext cx="226473" cy="225696"/>
            <a:chOff x="3768359" y="1725446"/>
            <a:chExt cx="1930605" cy="1930605"/>
          </a:xfrm>
        </p:grpSpPr>
        <p:sp>
          <p:nvSpPr>
            <p:cNvPr id="7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AC14D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949441" y="1958093"/>
            <a:ext cx="162298" cy="161741"/>
            <a:chOff x="3768359" y="1725446"/>
            <a:chExt cx="1930605" cy="1930605"/>
          </a:xfrm>
        </p:grpSpPr>
        <p:sp>
          <p:nvSpPr>
            <p:cNvPr id="7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22617" y="1927723"/>
            <a:ext cx="162298" cy="161741"/>
            <a:chOff x="3768359" y="1725446"/>
            <a:chExt cx="1930605" cy="1930605"/>
          </a:xfrm>
        </p:grpSpPr>
        <p:sp>
          <p:nvSpPr>
            <p:cNvPr id="7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63" presetClass="path" presetSubtype="0" accel="50000" decel="5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3.5467E-6 -3.88007E-6 L 0.45722 -0.00235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1" y="-118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5" grpId="0" animBg="1"/>
      <p:bldP spid="26" grpId="0" animBg="1"/>
      <p:bldP spid="27" grpId="0" animBg="1"/>
      <p:bldP spid="28" grpId="0" animBg="1"/>
      <p:bldP spid="43" grpId="0" bldLvl="0" animBg="1"/>
      <p:bldP spid="4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备选算法分析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410190" y="457546"/>
            <a:ext cx="1523362" cy="52721"/>
          </a:xfrm>
          <a:prstGeom prst="rect">
            <a:avLst/>
          </a:prstGeom>
        </p:spPr>
      </p:pic>
      <p:cxnSp>
        <p:nvCxnSpPr>
          <p:cNvPr id="4" name="直接连接符 20"/>
          <p:cNvCxnSpPr>
            <a:cxnSpLocks noChangeShapeType="1"/>
          </p:cNvCxnSpPr>
          <p:nvPr/>
        </p:nvCxnSpPr>
        <p:spPr bwMode="auto">
          <a:xfrm flipV="1">
            <a:off x="3866434" y="2301547"/>
            <a:ext cx="670703" cy="74324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>
            <a:cxnSpLocks noChangeShapeType="1"/>
          </p:cNvCxnSpPr>
          <p:nvPr/>
        </p:nvCxnSpPr>
        <p:spPr bwMode="auto">
          <a:xfrm flipH="1" flipV="1">
            <a:off x="5146204" y="2301547"/>
            <a:ext cx="670704" cy="74324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连接符 20"/>
          <p:cNvCxnSpPr>
            <a:cxnSpLocks noChangeShapeType="1"/>
          </p:cNvCxnSpPr>
          <p:nvPr/>
        </p:nvCxnSpPr>
        <p:spPr bwMode="auto">
          <a:xfrm flipH="1" flipV="1">
            <a:off x="5327907" y="2221544"/>
            <a:ext cx="2393927" cy="944328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20"/>
          <p:cNvCxnSpPr>
            <a:cxnSpLocks noChangeShapeType="1"/>
          </p:cNvCxnSpPr>
          <p:nvPr/>
        </p:nvCxnSpPr>
        <p:spPr bwMode="auto">
          <a:xfrm flipV="1">
            <a:off x="2160293" y="2221544"/>
            <a:ext cx="2245518" cy="880043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" name="组合 43"/>
          <p:cNvGrpSpPr/>
          <p:nvPr/>
        </p:nvGrpSpPr>
        <p:grpSpPr>
          <a:xfrm>
            <a:off x="3321887" y="2646574"/>
            <a:ext cx="1017216" cy="1175047"/>
            <a:chOff x="4966840" y="32547"/>
            <a:chExt cx="1506022" cy="1739302"/>
          </a:xfrm>
        </p:grpSpPr>
        <p:sp>
          <p:nvSpPr>
            <p:cNvPr id="45" name="Freeform 27"/>
            <p:cNvSpPr/>
            <p:nvPr/>
          </p:nvSpPr>
          <p:spPr bwMode="auto">
            <a:xfrm>
              <a:off x="4966840" y="32547"/>
              <a:ext cx="1506022" cy="1739302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6" name="Freeform 27"/>
            <p:cNvSpPr/>
            <p:nvPr/>
          </p:nvSpPr>
          <p:spPr bwMode="auto">
            <a:xfrm>
              <a:off x="5120790" y="210344"/>
              <a:ext cx="1198122" cy="1383709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FAC14D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7" name="TextBox 14"/>
          <p:cNvSpPr txBox="1"/>
          <p:nvPr/>
        </p:nvSpPr>
        <p:spPr>
          <a:xfrm>
            <a:off x="3208279" y="3880145"/>
            <a:ext cx="1328858" cy="34798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均值滤波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8" name="TextBox 15"/>
          <p:cNvSpPr txBox="1"/>
          <p:nvPr/>
        </p:nvSpPr>
        <p:spPr>
          <a:xfrm>
            <a:off x="7464669" y="3924582"/>
            <a:ext cx="1300827" cy="34798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中值滤波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9" name="TextBox 16"/>
          <p:cNvSpPr txBox="1"/>
          <p:nvPr/>
        </p:nvSpPr>
        <p:spPr>
          <a:xfrm>
            <a:off x="1270837" y="3915073"/>
            <a:ext cx="1171765" cy="34798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方框滤波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0" name="TextBox 17"/>
          <p:cNvSpPr txBox="1"/>
          <p:nvPr/>
        </p:nvSpPr>
        <p:spPr>
          <a:xfrm>
            <a:off x="5249704" y="3921701"/>
            <a:ext cx="1222731" cy="34798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高斯滤波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1" name="TextBox 18"/>
          <p:cNvSpPr txBox="1"/>
          <p:nvPr/>
        </p:nvSpPr>
        <p:spPr>
          <a:xfrm>
            <a:off x="2934585" y="4288113"/>
            <a:ext cx="1691351" cy="26289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>
            <a:defPPr>
              <a:defRPr lang="en-US"/>
            </a:defPPr>
            <a:lvl1pPr marL="0" marR="0" lvl="0" indent="0" algn="l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718820">
              <a:lnSpc>
                <a:spcPts val="1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归一化的方框滤波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2" name="TextBox 19"/>
          <p:cNvSpPr txBox="1"/>
          <p:nvPr/>
        </p:nvSpPr>
        <p:spPr>
          <a:xfrm>
            <a:off x="6979285" y="4262755"/>
            <a:ext cx="2232025" cy="64770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把数字图像中点值用该点的一个邻域中各点值的中值代替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19430" y="4288155"/>
            <a:ext cx="2292350" cy="45529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将所选择的卷积区域进行加权平均来代替指定的像素点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860290" y="4317365"/>
            <a:ext cx="2138680" cy="64770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对整幅图像进行加权平均，将中心点的权重值加大，远离中心点的权重值减小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086994" y="936087"/>
            <a:ext cx="1580843" cy="1826126"/>
            <a:chOff x="3752572" y="829317"/>
            <a:chExt cx="1506022" cy="1739302"/>
          </a:xfrm>
        </p:grpSpPr>
        <p:grpSp>
          <p:nvGrpSpPr>
            <p:cNvPr id="56" name="组合 55"/>
            <p:cNvGrpSpPr/>
            <p:nvPr/>
          </p:nvGrpSpPr>
          <p:grpSpPr>
            <a:xfrm>
              <a:off x="3752572" y="829317"/>
              <a:ext cx="1506022" cy="1739302"/>
              <a:chOff x="4966840" y="32547"/>
              <a:chExt cx="1506022" cy="1739302"/>
            </a:xfrm>
          </p:grpSpPr>
          <p:sp>
            <p:nvSpPr>
              <p:cNvPr id="57" name="Freeform 27"/>
              <p:cNvSpPr/>
              <p:nvPr/>
            </p:nvSpPr>
            <p:spPr bwMode="auto">
              <a:xfrm>
                <a:off x="4966840" y="32547"/>
                <a:ext cx="1506022" cy="1739302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95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 27"/>
              <p:cNvSpPr/>
              <p:nvPr/>
            </p:nvSpPr>
            <p:spPr bwMode="auto">
              <a:xfrm>
                <a:off x="5120790" y="210344"/>
                <a:ext cx="1198122" cy="1383709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F95647"/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96012" tIns="48006" rIns="96012" bIns="48006" numCol="1" anchor="t" anchorCtr="0" compatLnSpc="1"/>
              <a:lstStyle/>
              <a:p>
                <a:endParaRPr lang="zh-CN" altLang="en-US" sz="1995" dirty="0">
                  <a:solidFill>
                    <a:srgbClr val="005A9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9" name="TextBox 24"/>
            <p:cNvSpPr txBox="1"/>
            <p:nvPr/>
          </p:nvSpPr>
          <p:spPr>
            <a:xfrm>
              <a:off x="4096623" y="1278320"/>
              <a:ext cx="925698" cy="8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594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625" b="1" kern="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滤波算法</a:t>
              </a:r>
              <a:endParaRPr lang="zh-CN" altLang="en-US" sz="2625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547690" y="2646574"/>
            <a:ext cx="1017216" cy="1175047"/>
            <a:chOff x="4966840" y="32547"/>
            <a:chExt cx="1506022" cy="1739302"/>
          </a:xfrm>
        </p:grpSpPr>
        <p:sp>
          <p:nvSpPr>
            <p:cNvPr id="61" name="Freeform 27"/>
            <p:cNvSpPr/>
            <p:nvPr/>
          </p:nvSpPr>
          <p:spPr bwMode="auto">
            <a:xfrm>
              <a:off x="4966840" y="32547"/>
              <a:ext cx="1506022" cy="1739302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2" name="Freeform 27"/>
            <p:cNvSpPr/>
            <p:nvPr/>
          </p:nvSpPr>
          <p:spPr bwMode="auto">
            <a:xfrm>
              <a:off x="5120790" y="210344"/>
              <a:ext cx="1198122" cy="1383709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FAC14D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767" y="2666302"/>
            <a:ext cx="1017216" cy="1175047"/>
            <a:chOff x="229394" y="1453367"/>
            <a:chExt cx="969072" cy="1119178"/>
          </a:xfrm>
        </p:grpSpPr>
        <p:sp>
          <p:nvSpPr>
            <p:cNvPr id="64" name="Freeform 27"/>
            <p:cNvSpPr/>
            <p:nvPr/>
          </p:nvSpPr>
          <p:spPr bwMode="auto">
            <a:xfrm>
              <a:off x="229394" y="1453367"/>
              <a:ext cx="969072" cy="1119178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337774" y="1563847"/>
              <a:ext cx="770949" cy="890367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78AF51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296461" y="2693707"/>
            <a:ext cx="1017216" cy="1175047"/>
            <a:chOff x="229394" y="1453366"/>
            <a:chExt cx="969072" cy="1119178"/>
          </a:xfrm>
        </p:grpSpPr>
        <p:sp>
          <p:nvSpPr>
            <p:cNvPr id="67" name="Freeform 27"/>
            <p:cNvSpPr/>
            <p:nvPr/>
          </p:nvSpPr>
          <p:spPr bwMode="auto">
            <a:xfrm>
              <a:off x="229394" y="1453366"/>
              <a:ext cx="969072" cy="1119178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8" name="Freeform 27"/>
            <p:cNvSpPr/>
            <p:nvPr/>
          </p:nvSpPr>
          <p:spPr bwMode="auto">
            <a:xfrm>
              <a:off x="337774" y="1563847"/>
              <a:ext cx="770949" cy="890367"/>
            </a:xfrm>
            <a:custGeom>
              <a:avLst/>
              <a:gdLst>
                <a:gd name="T0" fmla="*/ 1098 w 2195"/>
                <a:gd name="T1" fmla="*/ 2535 h 2535"/>
                <a:gd name="T2" fmla="*/ 0 w 2195"/>
                <a:gd name="T3" fmla="*/ 1903 h 2535"/>
                <a:gd name="T4" fmla="*/ 0 w 2195"/>
                <a:gd name="T5" fmla="*/ 634 h 2535"/>
                <a:gd name="T6" fmla="*/ 1098 w 2195"/>
                <a:gd name="T7" fmla="*/ 0 h 2535"/>
                <a:gd name="T8" fmla="*/ 2195 w 2195"/>
                <a:gd name="T9" fmla="*/ 634 h 2535"/>
                <a:gd name="T10" fmla="*/ 2195 w 2195"/>
                <a:gd name="T11" fmla="*/ 1903 h 2535"/>
                <a:gd name="T12" fmla="*/ 1098 w 2195"/>
                <a:gd name="T13" fmla="*/ 2535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5" h="2535">
                  <a:moveTo>
                    <a:pt x="1098" y="2535"/>
                  </a:moveTo>
                  <a:lnTo>
                    <a:pt x="0" y="1903"/>
                  </a:lnTo>
                  <a:lnTo>
                    <a:pt x="0" y="634"/>
                  </a:lnTo>
                  <a:lnTo>
                    <a:pt x="1098" y="0"/>
                  </a:lnTo>
                  <a:lnTo>
                    <a:pt x="2195" y="634"/>
                  </a:lnTo>
                  <a:lnTo>
                    <a:pt x="2195" y="1903"/>
                  </a:lnTo>
                  <a:lnTo>
                    <a:pt x="1098" y="2535"/>
                  </a:lnTo>
                  <a:close/>
                </a:path>
              </a:pathLst>
            </a:custGeom>
            <a:solidFill>
              <a:srgbClr val="1C9494"/>
            </a:solidFill>
            <a:ln w="28575" cap="flat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6012" tIns="48006" rIns="96012" bIns="48006" numCol="1" anchor="t" anchorCtr="0" compatLnSpc="1"/>
            <a:lstStyle/>
            <a:p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69" name="TextBox 47"/>
          <p:cNvSpPr txBox="1"/>
          <p:nvPr/>
        </p:nvSpPr>
        <p:spPr>
          <a:xfrm>
            <a:off x="1305293" y="2877589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1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0" name="TextBox 48"/>
          <p:cNvSpPr txBox="1"/>
          <p:nvPr/>
        </p:nvSpPr>
        <p:spPr>
          <a:xfrm>
            <a:off x="3345437" y="2873154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2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1" name="TextBox 49"/>
          <p:cNvSpPr txBox="1"/>
          <p:nvPr/>
        </p:nvSpPr>
        <p:spPr>
          <a:xfrm>
            <a:off x="5319224" y="2830141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3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2" name="TextBox 50"/>
          <p:cNvSpPr txBox="1"/>
          <p:nvPr/>
        </p:nvSpPr>
        <p:spPr>
          <a:xfrm>
            <a:off x="7575613" y="2865152"/>
            <a:ext cx="9716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948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620" b="1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4</a:t>
            </a:r>
            <a:endParaRPr lang="zh-CN" altLang="en-US" sz="4620" b="1" kern="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52705" y="807085"/>
            <a:ext cx="4286250" cy="1815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9" grpId="0"/>
      <p:bldP spid="70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关键技术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410190" y="457546"/>
            <a:ext cx="1523362" cy="52721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476375" y="828040"/>
            <a:ext cx="6494780" cy="11518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结合图像的空间邻近度和像素值相似度的一种折衷处理，同时考虑空域信息和灰度相似性，达到保边去噪的目的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371600" y="2196465"/>
            <a:ext cx="6640195" cy="1391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重要参数：</a:t>
            </a:r>
            <a:endParaRPr lang="zh-CN" altLang="en-US" sz="1400"/>
          </a:p>
          <a:p>
            <a:pPr algn="ctr"/>
            <a:r>
              <a:rPr lang="en-US" altLang="zh-CN" sz="1400"/>
              <a:t>1.int类型的d，表示在过滤过程中每个像素邻域的直径</a:t>
            </a:r>
            <a:endParaRPr lang="en-US" altLang="zh-CN" sz="1400"/>
          </a:p>
          <a:p>
            <a:pPr algn="ctr"/>
            <a:r>
              <a:rPr lang="en-US" altLang="zh-CN" sz="1400"/>
              <a:t>2.double类型的sigmaColor，颜色空间滤波器的sigma值</a:t>
            </a:r>
            <a:endParaRPr lang="en-US" altLang="zh-CN" sz="1400"/>
          </a:p>
          <a:p>
            <a:pPr algn="ctr"/>
            <a:r>
              <a:rPr lang="en-US" altLang="zh-CN" sz="1400"/>
              <a:t>3.double类型的sigmaSpace坐标空间中滤波器的sigma值，坐标空间的标注方差</a:t>
            </a:r>
            <a:endParaRPr lang="en-US" altLang="zh-CN" sz="1400"/>
          </a:p>
        </p:txBody>
      </p:sp>
      <p:sp>
        <p:nvSpPr>
          <p:cNvPr id="5" name="文本框 4"/>
          <p:cNvSpPr txBox="1"/>
          <p:nvPr/>
        </p:nvSpPr>
        <p:spPr>
          <a:xfrm>
            <a:off x="1326515" y="3758565"/>
            <a:ext cx="3390265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三个参数本实验设定为</a:t>
            </a:r>
            <a:r>
              <a:rPr lang="en-US" altLang="zh-CN"/>
              <a:t>20,40,10</a:t>
            </a:r>
            <a:endParaRPr lang="en-US" altLang="zh-CN"/>
          </a:p>
        </p:txBody>
      </p:sp>
      <p:sp>
        <p:nvSpPr>
          <p:cNvPr id="3" name="圆角矩形 2"/>
          <p:cNvSpPr/>
          <p:nvPr/>
        </p:nvSpPr>
        <p:spPr>
          <a:xfrm>
            <a:off x="3924935" y="3768725"/>
            <a:ext cx="4877435" cy="1083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参数值过低，过滤效果过差，结果接近原图</a:t>
            </a:r>
            <a:endParaRPr lang="zh-CN" altLang="en-US" sz="1400"/>
          </a:p>
          <a:p>
            <a:pPr algn="ctr"/>
            <a:r>
              <a:rPr lang="zh-CN" altLang="en-US" sz="1400"/>
              <a:t>参数值过高，导致每个像素收到更远像素影响，导致正常滤波受到过滤，导致结果过于模糊</a:t>
            </a:r>
            <a:endParaRPr lang="zh-CN" altLang="en-US" sz="1400"/>
          </a:p>
        </p:txBody>
      </p:sp>
    </p:spTree>
  </p:cSld>
  <p:clrMapOvr>
    <a:masterClrMapping/>
  </p:clrMapOvr>
  <p:transition spd="med" advClick="0" advTm="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492768" y="25187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图片效果展示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196624" y="36991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20960" y="369916"/>
            <a:ext cx="1523362" cy="52721"/>
          </a:xfrm>
          <a:prstGeom prst="rect">
            <a:avLst/>
          </a:prstGeom>
        </p:spPr>
      </p:pic>
      <p:pic>
        <p:nvPicPr>
          <p:cNvPr id="2" name="图片 1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" y="468630"/>
            <a:ext cx="2953385" cy="3939540"/>
          </a:xfrm>
          <a:prstGeom prst="rect">
            <a:avLst/>
          </a:prstGeom>
        </p:spPr>
      </p:pic>
      <p:pic>
        <p:nvPicPr>
          <p:cNvPr id="3" name="图片 2" descr="04Beaut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825" y="468630"/>
            <a:ext cx="2972435" cy="3964305"/>
          </a:xfrm>
          <a:prstGeom prst="rect">
            <a:avLst/>
          </a:prstGeom>
        </p:spPr>
      </p:pic>
      <p:pic>
        <p:nvPicPr>
          <p:cNvPr id="5" name="图片 4" descr="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060" y="424180"/>
            <a:ext cx="3747770" cy="2501900"/>
          </a:xfrm>
          <a:prstGeom prst="rect">
            <a:avLst/>
          </a:prstGeom>
        </p:spPr>
      </p:pic>
      <p:pic>
        <p:nvPicPr>
          <p:cNvPr id="6" name="图片 5" descr="05Beaut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915" y="2864485"/>
            <a:ext cx="3804920" cy="2536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1455" y="4612005"/>
            <a:ext cx="4505325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可以看到，图片的脸部皮肤经过了效果明显的磨皮，更加光滑。</a:t>
            </a:r>
            <a:endParaRPr lang="zh-CN" altLang="en-US"/>
          </a:p>
        </p:txBody>
      </p:sp>
    </p:spTree>
  </p:cSld>
  <p:clrMapOvr>
    <a:masterClrMapping/>
  </p:clrMapOvr>
  <p:transition spd="med" advClick="0" advTm="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62000" y="552450"/>
            <a:ext cx="6259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PingFang SC Regular" panose="020B0400000000000000" charset="-122"/>
                <a:ea typeface="PingFang SC Regular" panose="020B0400000000000000" charset="-122"/>
              </a:rPr>
              <a:t>人像美白实现</a:t>
            </a:r>
            <a:endParaRPr lang="zh-CN" altLang="en-US" sz="280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190" y="1191895"/>
            <a:ext cx="757618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实现原理</a:t>
            </a:r>
            <a:endParaRPr lang="zh-CN" altLang="en-US"/>
          </a:p>
          <a:p>
            <a:r>
              <a:rPr lang="zh-CN" altLang="en-US"/>
              <a:t>根据论文“A Two-Stage Contrast Enhancement Algorithm for Digital Images”，采用映射表，使原图在色阶上有所增强，并在图像两端亮度相对减弱，中间增强，则会产生不错的美白效果，又能使图像白的更自然。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2-05-21 下午5.26.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960" y="2568575"/>
            <a:ext cx="5078730" cy="261810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01980" y="380365"/>
            <a:ext cx="706310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美白实现效果对比（左图为原图，右图为效果图）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pic>
        <p:nvPicPr>
          <p:cNvPr id="3" name="图片 2" descr="white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935" y="1150620"/>
            <a:ext cx="2974340" cy="3967480"/>
          </a:xfrm>
          <a:prstGeom prst="rect">
            <a:avLst/>
          </a:prstGeom>
        </p:spPr>
      </p:pic>
      <p:pic>
        <p:nvPicPr>
          <p:cNvPr id="4" name="图片 3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65" y="1150620"/>
            <a:ext cx="2974340" cy="396811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492768" y="180119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视频效果展示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196624" y="298161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20960" y="298161"/>
            <a:ext cx="1523362" cy="527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1980565"/>
            <a:ext cx="4312285" cy="3392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075"/>
            <a:ext cx="4914900" cy="365760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62000" y="552450"/>
            <a:ext cx="6259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PingFang SC Regular" panose="020B0400000000000000" charset="-122"/>
                <a:ea typeface="PingFang SC Regular" panose="020B0400000000000000" charset="-122"/>
              </a:rPr>
              <a:t>瘦脸实现</a:t>
            </a:r>
            <a:endParaRPr lang="zh-CN" altLang="en-US" sz="280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190" y="1191895"/>
            <a:ext cx="757618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人脸特征识别</a:t>
            </a:r>
            <a:endParaRPr lang="zh-CN" altLang="en-US"/>
          </a:p>
          <a:p>
            <a:r>
              <a:rPr lang="zh-CN" altLang="en-US"/>
              <a:t>使用dlib自带的frontal_face_detector作为的特征提取器，识别并提取图像中人脸的</a:t>
            </a:r>
            <a:r>
              <a:rPr lang="en-US" altLang="zh-CN"/>
              <a:t>68</a:t>
            </a:r>
            <a:r>
              <a:rPr lang="zh-CN" altLang="en-US"/>
              <a:t>个特征点坐标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算法实现</a:t>
            </a:r>
            <a:endParaRPr lang="zh-CN" altLang="en-US"/>
          </a:p>
          <a:p>
            <a:r>
              <a:rPr lang="zh-CN" altLang="en-US"/>
              <a:t>使用图像扭曲算法中的局部平移算法 </a:t>
            </a:r>
            <a:r>
              <a:rPr lang="en-US" altLang="zh-CN"/>
              <a:t>(Local Transition) </a:t>
            </a:r>
            <a:r>
              <a:rPr lang="zh-CN" altLang="en-US"/>
              <a:t>，基于特征识别得到的面部坐标信息，计算合理的瘦脸距离，如通过计算第4个点到第6个点的距离作为瘦脸距离，并对左右脸对应坐标进行计算处理</a:t>
            </a:r>
            <a:endParaRPr lang="zh-CN" altLang="en-US"/>
          </a:p>
        </p:txBody>
      </p:sp>
    </p:spTree>
  </p:cSld>
  <p:clrMapOvr>
    <a:masterClrMapping/>
  </p:clrMapOvr>
  <p:transition spd="med" advClick="0" advTm="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51510" y="318770"/>
            <a:ext cx="759396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瘦脸效果对比（左图为原图，右图为效果图）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pic>
        <p:nvPicPr>
          <p:cNvPr id="3" name="图片 2" descr="th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1005" y="1083310"/>
            <a:ext cx="2854325" cy="3809365"/>
          </a:xfrm>
          <a:prstGeom prst="rect">
            <a:avLst/>
          </a:prstGeom>
        </p:spPr>
      </p:pic>
      <p:pic>
        <p:nvPicPr>
          <p:cNvPr id="4" name="图片 3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80" y="1083945"/>
            <a:ext cx="2854325" cy="380873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51510" y="318770"/>
            <a:ext cx="759396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瘦脸效果对比（左图为原图，右图为效果图）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pic>
        <p:nvPicPr>
          <p:cNvPr id="5" name="图片 4" descr="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760" y="1070610"/>
            <a:ext cx="2964180" cy="3954145"/>
          </a:xfrm>
          <a:prstGeom prst="rect">
            <a:avLst/>
          </a:prstGeom>
        </p:spPr>
      </p:pic>
      <p:pic>
        <p:nvPicPr>
          <p:cNvPr id="6" name="图片 5" descr="th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695" y="1070610"/>
            <a:ext cx="2964180" cy="395414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3" name="TextBox 11"/>
          <p:cNvSpPr txBox="1"/>
          <p:nvPr/>
        </p:nvSpPr>
        <p:spPr>
          <a:xfrm>
            <a:off x="3851922" y="1707654"/>
            <a:ext cx="201930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第三部分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marL="0" lvl="1" algn="l"/>
            <a:r>
              <a:rPr lang="zh-CN" altLang="en-US" sz="36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面部特效</a:t>
            </a:r>
            <a:endParaRPr lang="zh-CN" altLang="en-US" sz="36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 rot="14400000">
            <a:off x="2313036" y="1864107"/>
            <a:ext cx="1079397" cy="936000"/>
            <a:chOff x="1511944" y="2420246"/>
            <a:chExt cx="2627152" cy="2294453"/>
          </a:xfrm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13" name="Freeform 6"/>
            <p:cNvSpPr/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51374" y="1966627"/>
            <a:ext cx="810431" cy="730960"/>
            <a:chOff x="4634991" y="2138335"/>
            <a:chExt cx="428348" cy="386204"/>
          </a:xfrm>
        </p:grpSpPr>
        <p:sp>
          <p:nvSpPr>
            <p:cNvPr id="16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AC14D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grpSp>
        <p:nvGrpSpPr>
          <p:cNvPr id="81" name="组合 80"/>
          <p:cNvGrpSpPr/>
          <p:nvPr/>
        </p:nvGrpSpPr>
        <p:grpSpPr>
          <a:xfrm>
            <a:off x="3869924" y="1186065"/>
            <a:ext cx="4306780" cy="629197"/>
            <a:chOff x="3710491" y="1059582"/>
            <a:chExt cx="4101695" cy="599235"/>
          </a:xfrm>
        </p:grpSpPr>
        <p:grpSp>
          <p:nvGrpSpPr>
            <p:cNvPr id="82" name="组合 81"/>
            <p:cNvGrpSpPr/>
            <p:nvPr/>
          </p:nvGrpSpPr>
          <p:grpSpPr>
            <a:xfrm>
              <a:off x="3710491" y="1059582"/>
              <a:ext cx="4101695" cy="599235"/>
              <a:chOff x="4139952" y="1170041"/>
              <a:chExt cx="3672408" cy="536519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85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1C9494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86" name="TextBox 48"/>
              <p:cNvSpPr txBox="1"/>
              <p:nvPr/>
            </p:nvSpPr>
            <p:spPr>
              <a:xfrm>
                <a:off x="4246444" y="1253634"/>
                <a:ext cx="367966" cy="354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00" b="1" dirty="0">
                    <a:solidFill>
                      <a:srgbClr val="1C9494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01</a:t>
                </a:r>
                <a:endParaRPr lang="zh-CN" altLang="en-US" sz="2100" b="1" dirty="0">
                  <a:solidFill>
                    <a:srgbClr val="1C9494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83" name="TextBox 45"/>
            <p:cNvSpPr txBox="1"/>
            <p:nvPr/>
          </p:nvSpPr>
          <p:spPr>
            <a:xfrm>
              <a:off x="5047052" y="1187322"/>
              <a:ext cx="1809448" cy="332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人脸和关键点识别</a:t>
              </a:r>
              <a:endParaRPr lang="zh-CN" altLang="en-US" sz="168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880919" y="2834633"/>
            <a:ext cx="4306780" cy="629197"/>
            <a:chOff x="3720963" y="2324915"/>
            <a:chExt cx="4101695" cy="599235"/>
          </a:xfrm>
        </p:grpSpPr>
        <p:grpSp>
          <p:nvGrpSpPr>
            <p:cNvPr id="88" name="组合 87"/>
            <p:cNvGrpSpPr/>
            <p:nvPr/>
          </p:nvGrpSpPr>
          <p:grpSpPr>
            <a:xfrm>
              <a:off x="3720963" y="2324915"/>
              <a:ext cx="4101695" cy="599235"/>
              <a:chOff x="4139952" y="1170041"/>
              <a:chExt cx="3672408" cy="536519"/>
            </a:xfrm>
          </p:grpSpPr>
          <p:sp>
            <p:nvSpPr>
              <p:cNvPr id="90" name="圆角矩形 89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1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FAC14D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2" name="TextBox 54"/>
              <p:cNvSpPr txBox="1"/>
              <p:nvPr/>
            </p:nvSpPr>
            <p:spPr>
              <a:xfrm>
                <a:off x="4246444" y="1253634"/>
                <a:ext cx="404872" cy="354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00" b="1" dirty="0">
                    <a:solidFill>
                      <a:srgbClr val="FAC14D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03</a:t>
                </a:r>
                <a:endParaRPr lang="zh-CN" altLang="en-US" sz="2100" b="1" dirty="0">
                  <a:solidFill>
                    <a:srgbClr val="FAC14D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89" name="TextBox 51"/>
            <p:cNvSpPr txBox="1"/>
            <p:nvPr/>
          </p:nvSpPr>
          <p:spPr>
            <a:xfrm>
              <a:off x="5052944" y="2459745"/>
              <a:ext cx="991809" cy="332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人脸特效</a:t>
              </a:r>
              <a:endParaRPr lang="zh-CN" altLang="en-US" sz="168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869924" y="3658919"/>
            <a:ext cx="4306780" cy="629197"/>
            <a:chOff x="3710491" y="3590249"/>
            <a:chExt cx="4101695" cy="599235"/>
          </a:xfrm>
        </p:grpSpPr>
        <p:grpSp>
          <p:nvGrpSpPr>
            <p:cNvPr id="94" name="组合 93"/>
            <p:cNvGrpSpPr/>
            <p:nvPr/>
          </p:nvGrpSpPr>
          <p:grpSpPr>
            <a:xfrm>
              <a:off x="3710491" y="3590249"/>
              <a:ext cx="4101695" cy="599235"/>
              <a:chOff x="4139952" y="1170041"/>
              <a:chExt cx="3672408" cy="536519"/>
            </a:xfrm>
          </p:grpSpPr>
          <p:sp>
            <p:nvSpPr>
              <p:cNvPr id="96" name="圆角矩形 95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7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F95647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8" name="TextBox 60"/>
              <p:cNvSpPr txBox="1"/>
              <p:nvPr/>
            </p:nvSpPr>
            <p:spPr>
              <a:xfrm>
                <a:off x="4246444" y="1253634"/>
                <a:ext cx="407606" cy="354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00" b="1" dirty="0">
                    <a:solidFill>
                      <a:srgbClr val="F95647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04</a:t>
                </a:r>
                <a:endParaRPr lang="zh-CN" altLang="en-US" sz="2100" b="1" dirty="0">
                  <a:solidFill>
                    <a:srgbClr val="F95647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95" name="TextBox 57"/>
            <p:cNvSpPr txBox="1"/>
            <p:nvPr/>
          </p:nvSpPr>
          <p:spPr>
            <a:xfrm>
              <a:off x="5052944" y="3731087"/>
              <a:ext cx="1196219" cy="332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思考和补充</a:t>
              </a:r>
              <a:endParaRPr lang="zh-CN" altLang="en-US" sz="168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3869924" y="2010348"/>
            <a:ext cx="4306780" cy="629197"/>
            <a:chOff x="3710491" y="1059582"/>
            <a:chExt cx="4101695" cy="599235"/>
          </a:xfrm>
        </p:grpSpPr>
        <p:grpSp>
          <p:nvGrpSpPr>
            <p:cNvPr id="100" name="组合 99"/>
            <p:cNvGrpSpPr/>
            <p:nvPr/>
          </p:nvGrpSpPr>
          <p:grpSpPr>
            <a:xfrm>
              <a:off x="3710491" y="1059582"/>
              <a:ext cx="4101695" cy="599235"/>
              <a:chOff x="4139952" y="1170041"/>
              <a:chExt cx="3672408" cy="536519"/>
            </a:xfrm>
          </p:grpSpPr>
          <p:sp>
            <p:nvSpPr>
              <p:cNvPr id="102" name="圆角矩形 101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3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7CB554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04" name="TextBox 66"/>
              <p:cNvSpPr txBox="1"/>
              <p:nvPr/>
            </p:nvSpPr>
            <p:spPr>
              <a:xfrm>
                <a:off x="4246444" y="1253634"/>
                <a:ext cx="407606" cy="354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00" b="1" dirty="0">
                    <a:solidFill>
                      <a:srgbClr val="7CB554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02</a:t>
                </a:r>
                <a:endParaRPr lang="zh-CN" altLang="en-US" sz="2100" b="1" dirty="0">
                  <a:solidFill>
                    <a:srgbClr val="7CB554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101" name="TextBox 63"/>
            <p:cNvSpPr txBox="1"/>
            <p:nvPr/>
          </p:nvSpPr>
          <p:spPr>
            <a:xfrm>
              <a:off x="5047052" y="1187322"/>
              <a:ext cx="2015067" cy="332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人脸区域美化</a:t>
              </a:r>
              <a:r>
                <a:rPr lang="en-US" altLang="zh-CN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(</a:t>
              </a:r>
              <a:r>
                <a:rPr lang="zh-CN" altLang="en-US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美颜</a:t>
              </a:r>
              <a:r>
                <a:rPr lang="en-US" altLang="zh-CN" sz="168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)</a:t>
              </a:r>
              <a:endParaRPr lang="en-US" altLang="zh-CN" sz="168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427746" y="2121675"/>
            <a:ext cx="1257034" cy="125703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6" name="同心圆 10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08" name="TextBox 70"/>
          <p:cNvSpPr txBox="1"/>
          <p:nvPr/>
        </p:nvSpPr>
        <p:spPr>
          <a:xfrm>
            <a:off x="1382939" y="2521544"/>
            <a:ext cx="1320224" cy="45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9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目录</a:t>
            </a:r>
            <a:endParaRPr lang="zh-CN" altLang="en-US" sz="294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9" name="Freeform 5"/>
          <p:cNvSpPr/>
          <p:nvPr/>
        </p:nvSpPr>
        <p:spPr bwMode="auto">
          <a:xfrm>
            <a:off x="2895107" y="1186684"/>
            <a:ext cx="684014" cy="310142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95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62000" y="552450"/>
            <a:ext cx="6259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PingFang SC Regular" panose="020B0400000000000000" charset="-122"/>
                <a:ea typeface="PingFang SC Regular" panose="020B0400000000000000" charset="-122"/>
              </a:rPr>
              <a:t>面部贴图实现</a:t>
            </a:r>
            <a:endParaRPr lang="zh-CN" altLang="en-US" sz="280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190" y="1191895"/>
            <a:ext cx="757618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人脸特征关键点识别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python face_recognition</a:t>
            </a:r>
            <a:r>
              <a:rPr lang="zh-CN" altLang="en-US"/>
              <a:t>库进行人脸特征识别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4" name="图片 3" descr="截屏2022-05-21 下午5.04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2072640"/>
            <a:ext cx="5840095" cy="278257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62000" y="552450"/>
            <a:ext cx="6259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PingFang SC Regular" panose="020B0400000000000000" charset="-122"/>
                <a:ea typeface="PingFang SC Regular" panose="020B0400000000000000" charset="-122"/>
              </a:rPr>
              <a:t>面部贴图实现</a:t>
            </a:r>
            <a:endParaRPr lang="zh-CN" altLang="en-US" sz="280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190" y="1191895"/>
            <a:ext cx="757618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根据鼻梁关键点坐标，计算人脸倾斜角度</a:t>
            </a:r>
            <a:endParaRPr lang="zh-CN" altLang="en-US"/>
          </a:p>
        </p:txBody>
      </p:sp>
      <p:pic>
        <p:nvPicPr>
          <p:cNvPr id="5" name="图片 4" descr="截屏2022-05-21 下午5.06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692910"/>
            <a:ext cx="8330565" cy="10915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2000" y="2901950"/>
            <a:ext cx="757618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根据人脸倾斜角度计算贴图相应的偏转角度，且根据图像人脸宽度对贴图尺寸进行相应缩放，根据贴图类型的不同，设置贴图相对人脸下巴最低点的坐标偏移参数</a:t>
            </a:r>
            <a:endParaRPr lang="zh-CN" altLang="en-US"/>
          </a:p>
        </p:txBody>
      </p:sp>
      <p:pic>
        <p:nvPicPr>
          <p:cNvPr id="7" name="图片 6" descr="截屏2022-05-21 下午5.12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70325"/>
            <a:ext cx="6424295" cy="129984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62000" y="552450"/>
            <a:ext cx="6259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PingFang SC Regular" panose="020B0400000000000000" charset="-122"/>
                <a:ea typeface="PingFang SC Regular" panose="020B0400000000000000" charset="-122"/>
              </a:rPr>
              <a:t>面部贴图实现</a:t>
            </a:r>
            <a:endParaRPr lang="zh-CN" altLang="en-US" sz="280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6945" y="1191895"/>
            <a:ext cx="757618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注：此实现方法需要对贴图素材进行预处理，贴图素材应当处于全黑背景之上，否则无法正常去除贴图素材背景，处理好的贴图应运行element_process</a:t>
            </a:r>
            <a:r>
              <a:rPr lang="en-US" altLang="zh-CN"/>
              <a:t>.py</a:t>
            </a:r>
            <a:r>
              <a:rPr lang="zh-CN" altLang="en-US"/>
              <a:t>文件生成目标贴图文件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med" advClick="0" advTm="0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565158" y="314362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图片效果展示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269014" y="441671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93350" y="441671"/>
            <a:ext cx="1523362" cy="52721"/>
          </a:xfrm>
          <a:prstGeom prst="rect">
            <a:avLst/>
          </a:prstGeom>
        </p:spPr>
      </p:pic>
      <p:pic>
        <p:nvPicPr>
          <p:cNvPr id="5" name="图片 4" descr="04兔耳贴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1135380"/>
            <a:ext cx="3014345" cy="3656965"/>
          </a:xfrm>
          <a:prstGeom prst="rect">
            <a:avLst/>
          </a:prstGeom>
        </p:spPr>
      </p:pic>
      <p:pic>
        <p:nvPicPr>
          <p:cNvPr id="6" name="图片 5" descr="05皇冠贴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405" y="1135380"/>
            <a:ext cx="4107180" cy="330263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565158" y="314362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图片效果展示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269014" y="441671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93350" y="441671"/>
            <a:ext cx="1523362" cy="52721"/>
          </a:xfrm>
          <a:prstGeom prst="rect">
            <a:avLst/>
          </a:prstGeom>
        </p:spPr>
      </p:pic>
      <p:pic>
        <p:nvPicPr>
          <p:cNvPr id="3" name="图片 2" descr="截屏2022-05-21 下午5.16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575" y="819150"/>
            <a:ext cx="3375660" cy="4385310"/>
          </a:xfrm>
          <a:prstGeom prst="rect">
            <a:avLst/>
          </a:prstGeom>
        </p:spPr>
      </p:pic>
      <p:pic>
        <p:nvPicPr>
          <p:cNvPr id="4" name="图片 3" descr="03圣诞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819150"/>
            <a:ext cx="3387725" cy="438531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565158" y="314362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视频效果展示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269014" y="441671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93350" y="441671"/>
            <a:ext cx="1523362" cy="527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65" y="756285"/>
            <a:ext cx="4512310" cy="418465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3" name="TextBox 11"/>
          <p:cNvSpPr txBox="1"/>
          <p:nvPr/>
        </p:nvSpPr>
        <p:spPr>
          <a:xfrm>
            <a:off x="3851922" y="1707654"/>
            <a:ext cx="2478405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第四部分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marL="0" lvl="1" algn="l"/>
            <a:r>
              <a:rPr lang="zh-CN" altLang="en-US" sz="36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思考和补充</a:t>
            </a:r>
            <a:endParaRPr lang="zh-CN" altLang="en-US" sz="36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marL="0" lvl="1" algn="ctr"/>
            <a:endParaRPr lang="zh-CN" altLang="en-US" sz="36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 rot="14400000">
            <a:off x="2313036" y="1864107"/>
            <a:ext cx="1079397" cy="936000"/>
            <a:chOff x="1511944" y="2420246"/>
            <a:chExt cx="2627152" cy="2294453"/>
          </a:xfrm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13" name="Freeform 6"/>
            <p:cNvSpPr/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51374" y="1966627"/>
            <a:ext cx="810431" cy="730960"/>
            <a:chOff x="4634991" y="2138335"/>
            <a:chExt cx="428348" cy="386204"/>
          </a:xfrm>
        </p:grpSpPr>
        <p:sp>
          <p:nvSpPr>
            <p:cNvPr id="16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95647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54" y="-1778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问题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77875" y="1654810"/>
            <a:ext cx="2384425" cy="1403580"/>
            <a:chOff x="1258030" y="3593783"/>
            <a:chExt cx="2313819" cy="1032997"/>
          </a:xfrm>
        </p:grpSpPr>
        <p:sp>
          <p:nvSpPr>
            <p:cNvPr id="7" name="文本框 14"/>
            <p:cNvSpPr txBox="1"/>
            <p:nvPr/>
          </p:nvSpPr>
          <p:spPr>
            <a:xfrm>
              <a:off x="1258030" y="3593783"/>
              <a:ext cx="870789" cy="39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9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01</a:t>
              </a:r>
              <a:endParaRPr lang="zh-CN" altLang="en-US" sz="294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" name="文本框 15"/>
            <p:cNvSpPr txBox="1"/>
            <p:nvPr/>
          </p:nvSpPr>
          <p:spPr>
            <a:xfrm>
              <a:off x="1799292" y="3695988"/>
              <a:ext cx="1770138" cy="248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视频处理效率过低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文本框 16"/>
            <p:cNvSpPr txBox="1"/>
            <p:nvPr/>
          </p:nvSpPr>
          <p:spPr>
            <a:xfrm>
              <a:off x="1438249" y="3993531"/>
              <a:ext cx="2133600" cy="633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可以考虑简化相邻帧的计算，对相邻帧采用同样的特征点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45250" y="1691005"/>
            <a:ext cx="2991485" cy="1061721"/>
            <a:chOff x="1088138" y="3620698"/>
            <a:chExt cx="2607039" cy="789502"/>
          </a:xfrm>
        </p:grpSpPr>
        <p:sp>
          <p:nvSpPr>
            <p:cNvPr id="11" name="文本框 18"/>
            <p:cNvSpPr txBox="1"/>
            <p:nvPr/>
          </p:nvSpPr>
          <p:spPr>
            <a:xfrm>
              <a:off x="1088138" y="3620698"/>
              <a:ext cx="870789" cy="40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9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02</a:t>
              </a:r>
              <a:endParaRPr lang="zh-CN" altLang="en-US" sz="294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文本框 19"/>
            <p:cNvSpPr txBox="1"/>
            <p:nvPr/>
          </p:nvSpPr>
          <p:spPr>
            <a:xfrm>
              <a:off x="1686910" y="3643363"/>
              <a:ext cx="2008267" cy="25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正脸识别存在误报漏报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文本框 20"/>
            <p:cNvSpPr txBox="1"/>
            <p:nvPr/>
          </p:nvSpPr>
          <p:spPr>
            <a:xfrm>
              <a:off x="1329971" y="3961147"/>
              <a:ext cx="2313187" cy="449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默认模型训练程度不够，可以考虑采用更强的模型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78072" y="3521903"/>
            <a:ext cx="2402840" cy="1023915"/>
            <a:chOff x="1258030" y="3593783"/>
            <a:chExt cx="2288419" cy="975157"/>
          </a:xfrm>
        </p:grpSpPr>
        <p:sp>
          <p:nvSpPr>
            <p:cNvPr id="18" name="文本框 22"/>
            <p:cNvSpPr txBox="1"/>
            <p:nvPr/>
          </p:nvSpPr>
          <p:spPr>
            <a:xfrm>
              <a:off x="1258030" y="3593783"/>
              <a:ext cx="870789" cy="51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9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04</a:t>
              </a:r>
              <a:endParaRPr lang="zh-CN" altLang="en-US" sz="294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文本框 23"/>
            <p:cNvSpPr txBox="1"/>
            <p:nvPr/>
          </p:nvSpPr>
          <p:spPr>
            <a:xfrm>
              <a:off x="1799292" y="3695988"/>
              <a:ext cx="1747157" cy="321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贴图难以适配半脸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0" name="文本框 24"/>
            <p:cNvSpPr txBox="1"/>
            <p:nvPr/>
          </p:nvSpPr>
          <p:spPr>
            <a:xfrm>
              <a:off x="1438395" y="3993811"/>
              <a:ext cx="1915200" cy="57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立体程度不足，且难以适配其他脸部姿态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40195" y="3472180"/>
            <a:ext cx="2756536" cy="1299993"/>
            <a:chOff x="1258030" y="3593783"/>
            <a:chExt cx="2252288" cy="1183054"/>
          </a:xfrm>
        </p:grpSpPr>
        <p:sp>
          <p:nvSpPr>
            <p:cNvPr id="22" name="文本框 26"/>
            <p:cNvSpPr txBox="1"/>
            <p:nvPr/>
          </p:nvSpPr>
          <p:spPr>
            <a:xfrm>
              <a:off x="1258030" y="3593783"/>
              <a:ext cx="870789" cy="494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9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03</a:t>
              </a:r>
              <a:endParaRPr lang="zh-CN" altLang="en-US" sz="294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文本框 27"/>
            <p:cNvSpPr txBox="1"/>
            <p:nvPr/>
          </p:nvSpPr>
          <p:spPr>
            <a:xfrm>
              <a:off x="1799181" y="3696068"/>
              <a:ext cx="1711137" cy="306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视频人脸关键点偏离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4" name="文本框 28"/>
            <p:cNvSpPr txBox="1"/>
            <p:nvPr/>
          </p:nvSpPr>
          <p:spPr>
            <a:xfrm>
              <a:off x="1438395" y="3993811"/>
              <a:ext cx="1915200" cy="783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8820"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可以考虑设置关键点偏移距离临界值，从而限制视频中关键点突然偏离人脸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114900" y="3289639"/>
            <a:ext cx="1527732" cy="1527733"/>
            <a:chOff x="2909118" y="3132990"/>
            <a:chExt cx="1454983" cy="1454984"/>
          </a:xfrm>
        </p:grpSpPr>
        <p:sp>
          <p:nvSpPr>
            <p:cNvPr id="26" name="任意多边形 25"/>
            <p:cNvSpPr/>
            <p:nvPr/>
          </p:nvSpPr>
          <p:spPr>
            <a:xfrm>
              <a:off x="2909118" y="3132990"/>
              <a:ext cx="1454983" cy="1454984"/>
            </a:xfrm>
            <a:custGeom>
              <a:avLst/>
              <a:gdLst>
                <a:gd name="connsiteX0" fmla="*/ 1752600 w 3505200"/>
                <a:gd name="connsiteY0" fmla="*/ 558800 h 3505200"/>
                <a:gd name="connsiteX1" fmla="*/ 558800 w 3505200"/>
                <a:gd name="connsiteY1" fmla="*/ 1752600 h 3505200"/>
                <a:gd name="connsiteX2" fmla="*/ 1752600 w 3505200"/>
                <a:gd name="connsiteY2" fmla="*/ 2946400 h 3505200"/>
                <a:gd name="connsiteX3" fmla="*/ 2946400 w 3505200"/>
                <a:gd name="connsiteY3" fmla="*/ 1752600 h 3505200"/>
                <a:gd name="connsiteX4" fmla="*/ 1752600 w 3505200"/>
                <a:gd name="connsiteY4" fmla="*/ 558800 h 3505200"/>
                <a:gd name="connsiteX5" fmla="*/ 877887 w 3505200"/>
                <a:gd name="connsiteY5" fmla="*/ 451020 h 3505200"/>
                <a:gd name="connsiteX6" fmla="*/ 793920 w 3505200"/>
                <a:gd name="connsiteY6" fmla="*/ 534987 h 3505200"/>
                <a:gd name="connsiteX7" fmla="*/ 877887 w 3505200"/>
                <a:gd name="connsiteY7" fmla="*/ 618954 h 3505200"/>
                <a:gd name="connsiteX8" fmla="*/ 961854 w 3505200"/>
                <a:gd name="connsiteY8" fmla="*/ 534987 h 3505200"/>
                <a:gd name="connsiteX9" fmla="*/ 877887 w 3505200"/>
                <a:gd name="connsiteY9" fmla="*/ 451020 h 3505200"/>
                <a:gd name="connsiteX10" fmla="*/ 1752600 w 3505200"/>
                <a:gd name="connsiteY10" fmla="*/ 0 h 3505200"/>
                <a:gd name="connsiteX11" fmla="*/ 3505200 w 3505200"/>
                <a:gd name="connsiteY11" fmla="*/ 1752600 h 3505200"/>
                <a:gd name="connsiteX12" fmla="*/ 1752600 w 3505200"/>
                <a:gd name="connsiteY12" fmla="*/ 3505200 h 3505200"/>
                <a:gd name="connsiteX13" fmla="*/ 0 w 3505200"/>
                <a:gd name="connsiteY13" fmla="*/ 1752600 h 3505200"/>
                <a:gd name="connsiteX14" fmla="*/ 1752600 w 3505200"/>
                <a:gd name="connsiteY1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5200" h="3505200">
                  <a:moveTo>
                    <a:pt x="1752600" y="558800"/>
                  </a:moveTo>
                  <a:cubicBezTo>
                    <a:pt x="1093282" y="558800"/>
                    <a:pt x="558800" y="1093282"/>
                    <a:pt x="558800" y="1752600"/>
                  </a:cubicBezTo>
                  <a:cubicBezTo>
                    <a:pt x="558800" y="2411918"/>
                    <a:pt x="1093282" y="2946400"/>
                    <a:pt x="1752600" y="2946400"/>
                  </a:cubicBezTo>
                  <a:cubicBezTo>
                    <a:pt x="2411918" y="2946400"/>
                    <a:pt x="2946400" y="2411918"/>
                    <a:pt x="2946400" y="1752600"/>
                  </a:cubicBezTo>
                  <a:cubicBezTo>
                    <a:pt x="2946400" y="1093282"/>
                    <a:pt x="2411918" y="558800"/>
                    <a:pt x="1752600" y="558800"/>
                  </a:cubicBezTo>
                  <a:close/>
                  <a:moveTo>
                    <a:pt x="877887" y="451020"/>
                  </a:moveTo>
                  <a:cubicBezTo>
                    <a:pt x="831513" y="451020"/>
                    <a:pt x="793920" y="488613"/>
                    <a:pt x="793920" y="534987"/>
                  </a:cubicBezTo>
                  <a:cubicBezTo>
                    <a:pt x="793920" y="581361"/>
                    <a:pt x="831513" y="618954"/>
                    <a:pt x="877887" y="618954"/>
                  </a:cubicBezTo>
                  <a:cubicBezTo>
                    <a:pt x="924261" y="618954"/>
                    <a:pt x="961854" y="581361"/>
                    <a:pt x="961854" y="534987"/>
                  </a:cubicBezTo>
                  <a:cubicBezTo>
                    <a:pt x="961854" y="488613"/>
                    <a:pt x="924261" y="451020"/>
                    <a:pt x="877887" y="451020"/>
                  </a:cubicBezTo>
                  <a:close/>
                  <a:moveTo>
                    <a:pt x="1752600" y="0"/>
                  </a:moveTo>
                  <a:cubicBezTo>
                    <a:pt x="2720534" y="0"/>
                    <a:pt x="3505200" y="784666"/>
                    <a:pt x="3505200" y="1752600"/>
                  </a:cubicBezTo>
                  <a:cubicBezTo>
                    <a:pt x="3505200" y="2720534"/>
                    <a:pt x="2720534" y="3505200"/>
                    <a:pt x="1752600" y="3505200"/>
                  </a:cubicBezTo>
                  <a:cubicBezTo>
                    <a:pt x="784666" y="3505200"/>
                    <a:pt x="0" y="2720534"/>
                    <a:pt x="0" y="1752600"/>
                  </a:cubicBezTo>
                  <a:cubicBezTo>
                    <a:pt x="0" y="784666"/>
                    <a:pt x="784666" y="0"/>
                    <a:pt x="17526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84000"/>
                  </a:sysClr>
                </a:gs>
                <a:gs pos="0">
                  <a:sysClr val="window" lastClr="FFFFFF">
                    <a:lumMod val="91000"/>
                  </a:sys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lIns="96010" tIns="48005" rIns="96010" bIns="48005" rtlCol="0" anchor="ctr"/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0" kern="0" dirty="0">
                <a:solidFill>
                  <a:prstClr val="white"/>
                </a:solidFill>
                <a:latin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440107" y="3625331"/>
              <a:ext cx="393685" cy="479865"/>
              <a:chOff x="3683997" y="856343"/>
              <a:chExt cx="576394" cy="702571"/>
            </a:xfrm>
            <a:solidFill>
              <a:schemeClr val="bg1">
                <a:lumMod val="65000"/>
              </a:schemeClr>
            </a:solidFill>
          </p:grpSpPr>
          <p:sp>
            <p:nvSpPr>
              <p:cNvPr id="28" name="Freeform 34"/>
              <p:cNvSpPr>
                <a:spLocks noEditPoints="1"/>
              </p:cNvSpPr>
              <p:nvPr/>
            </p:nvSpPr>
            <p:spPr bwMode="auto">
              <a:xfrm>
                <a:off x="3683997" y="856343"/>
                <a:ext cx="576394" cy="702571"/>
              </a:xfrm>
              <a:custGeom>
                <a:avLst/>
                <a:gdLst>
                  <a:gd name="T0" fmla="*/ 16 w 667"/>
                  <a:gd name="T1" fmla="*/ 176 h 813"/>
                  <a:gd name="T2" fmla="*/ 175 w 667"/>
                  <a:gd name="T3" fmla="*/ 16 h 813"/>
                  <a:gd name="T4" fmla="*/ 214 w 667"/>
                  <a:gd name="T5" fmla="*/ 0 h 813"/>
                  <a:gd name="T6" fmla="*/ 613 w 667"/>
                  <a:gd name="T7" fmla="*/ 0 h 813"/>
                  <a:gd name="T8" fmla="*/ 667 w 667"/>
                  <a:gd name="T9" fmla="*/ 54 h 813"/>
                  <a:gd name="T10" fmla="*/ 667 w 667"/>
                  <a:gd name="T11" fmla="*/ 759 h 813"/>
                  <a:gd name="T12" fmla="*/ 613 w 667"/>
                  <a:gd name="T13" fmla="*/ 813 h 813"/>
                  <a:gd name="T14" fmla="*/ 54 w 667"/>
                  <a:gd name="T15" fmla="*/ 813 h 813"/>
                  <a:gd name="T16" fmla="*/ 0 w 667"/>
                  <a:gd name="T17" fmla="*/ 759 h 813"/>
                  <a:gd name="T18" fmla="*/ 0 w 667"/>
                  <a:gd name="T19" fmla="*/ 214 h 813"/>
                  <a:gd name="T20" fmla="*/ 16 w 667"/>
                  <a:gd name="T21" fmla="*/ 176 h 813"/>
                  <a:gd name="T22" fmla="*/ 194 w 667"/>
                  <a:gd name="T23" fmla="*/ 229 h 813"/>
                  <a:gd name="T24" fmla="*/ 57 w 667"/>
                  <a:gd name="T25" fmla="*/ 229 h 813"/>
                  <a:gd name="T26" fmla="*/ 57 w 667"/>
                  <a:gd name="T27" fmla="*/ 756 h 813"/>
                  <a:gd name="T28" fmla="*/ 610 w 667"/>
                  <a:gd name="T29" fmla="*/ 756 h 813"/>
                  <a:gd name="T30" fmla="*/ 610 w 667"/>
                  <a:gd name="T31" fmla="*/ 57 h 813"/>
                  <a:gd name="T32" fmla="*/ 238 w 667"/>
                  <a:gd name="T33" fmla="*/ 57 h 813"/>
                  <a:gd name="T34" fmla="*/ 238 w 667"/>
                  <a:gd name="T35" fmla="*/ 185 h 813"/>
                  <a:gd name="T36" fmla="*/ 194 w 667"/>
                  <a:gd name="T37" fmla="*/ 229 h 813"/>
                  <a:gd name="T38" fmla="*/ 82 w 667"/>
                  <a:gd name="T39" fmla="*/ 191 h 813"/>
                  <a:gd name="T40" fmla="*/ 194 w 667"/>
                  <a:gd name="T41" fmla="*/ 191 h 813"/>
                  <a:gd name="T42" fmla="*/ 200 w 667"/>
                  <a:gd name="T43" fmla="*/ 185 h 813"/>
                  <a:gd name="T44" fmla="*/ 200 w 667"/>
                  <a:gd name="T45" fmla="*/ 72 h 813"/>
                  <a:gd name="T46" fmla="*/ 82 w 667"/>
                  <a:gd name="T47" fmla="*/ 191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7" h="813">
                    <a:moveTo>
                      <a:pt x="16" y="176"/>
                    </a:moveTo>
                    <a:cubicBezTo>
                      <a:pt x="175" y="16"/>
                      <a:pt x="175" y="16"/>
                      <a:pt x="175" y="16"/>
                    </a:cubicBezTo>
                    <a:cubicBezTo>
                      <a:pt x="186" y="6"/>
                      <a:pt x="199" y="0"/>
                      <a:pt x="214" y="0"/>
                    </a:cubicBezTo>
                    <a:cubicBezTo>
                      <a:pt x="613" y="0"/>
                      <a:pt x="613" y="0"/>
                      <a:pt x="613" y="0"/>
                    </a:cubicBezTo>
                    <a:cubicBezTo>
                      <a:pt x="643" y="0"/>
                      <a:pt x="667" y="24"/>
                      <a:pt x="667" y="54"/>
                    </a:cubicBezTo>
                    <a:cubicBezTo>
                      <a:pt x="667" y="759"/>
                      <a:pt x="667" y="759"/>
                      <a:pt x="667" y="759"/>
                    </a:cubicBezTo>
                    <a:cubicBezTo>
                      <a:pt x="667" y="789"/>
                      <a:pt x="643" y="813"/>
                      <a:pt x="613" y="813"/>
                    </a:cubicBezTo>
                    <a:cubicBezTo>
                      <a:pt x="54" y="813"/>
                      <a:pt x="54" y="813"/>
                      <a:pt x="54" y="813"/>
                    </a:cubicBezTo>
                    <a:cubicBezTo>
                      <a:pt x="24" y="813"/>
                      <a:pt x="0" y="789"/>
                      <a:pt x="0" y="759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00"/>
                      <a:pt x="5" y="186"/>
                      <a:pt x="16" y="176"/>
                    </a:cubicBezTo>
                    <a:close/>
                    <a:moveTo>
                      <a:pt x="194" y="229"/>
                    </a:moveTo>
                    <a:cubicBezTo>
                      <a:pt x="57" y="229"/>
                      <a:pt x="57" y="229"/>
                      <a:pt x="57" y="229"/>
                    </a:cubicBezTo>
                    <a:cubicBezTo>
                      <a:pt x="57" y="756"/>
                      <a:pt x="57" y="756"/>
                      <a:pt x="57" y="756"/>
                    </a:cubicBezTo>
                    <a:cubicBezTo>
                      <a:pt x="610" y="756"/>
                      <a:pt x="610" y="756"/>
                      <a:pt x="610" y="756"/>
                    </a:cubicBezTo>
                    <a:cubicBezTo>
                      <a:pt x="610" y="57"/>
                      <a:pt x="610" y="57"/>
                      <a:pt x="610" y="57"/>
                    </a:cubicBezTo>
                    <a:cubicBezTo>
                      <a:pt x="238" y="57"/>
                      <a:pt x="238" y="57"/>
                      <a:pt x="238" y="57"/>
                    </a:cubicBezTo>
                    <a:cubicBezTo>
                      <a:pt x="238" y="185"/>
                      <a:pt x="238" y="185"/>
                      <a:pt x="238" y="185"/>
                    </a:cubicBezTo>
                    <a:cubicBezTo>
                      <a:pt x="238" y="210"/>
                      <a:pt x="218" y="229"/>
                      <a:pt x="194" y="229"/>
                    </a:cubicBezTo>
                    <a:close/>
                    <a:moveTo>
                      <a:pt x="82" y="191"/>
                    </a:moveTo>
                    <a:cubicBezTo>
                      <a:pt x="194" y="191"/>
                      <a:pt x="194" y="191"/>
                      <a:pt x="194" y="191"/>
                    </a:cubicBezTo>
                    <a:cubicBezTo>
                      <a:pt x="197" y="191"/>
                      <a:pt x="200" y="188"/>
                      <a:pt x="200" y="185"/>
                    </a:cubicBezTo>
                    <a:cubicBezTo>
                      <a:pt x="200" y="72"/>
                      <a:pt x="200" y="72"/>
                      <a:pt x="200" y="72"/>
                    </a:cubicBezTo>
                    <a:cubicBezTo>
                      <a:pt x="82" y="191"/>
                      <a:pt x="82" y="191"/>
                      <a:pt x="82" y="191"/>
                    </a:cubicBezTo>
                    <a:close/>
                  </a:path>
                </a:pathLst>
              </a:custGeom>
              <a:solidFill>
                <a:srgbClr val="FAC1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 35"/>
              <p:cNvSpPr>
                <a:spLocks noEditPoints="1"/>
              </p:cNvSpPr>
              <p:nvPr/>
            </p:nvSpPr>
            <p:spPr bwMode="auto">
              <a:xfrm>
                <a:off x="3765921" y="1015436"/>
                <a:ext cx="412546" cy="433758"/>
              </a:xfrm>
              <a:custGeom>
                <a:avLst/>
                <a:gdLst>
                  <a:gd name="T0" fmla="*/ 170 w 477"/>
                  <a:gd name="T1" fmla="*/ 429 h 502"/>
                  <a:gd name="T2" fmla="*/ 86 w 477"/>
                  <a:gd name="T3" fmla="*/ 502 h 502"/>
                  <a:gd name="T4" fmla="*/ 0 w 477"/>
                  <a:gd name="T5" fmla="*/ 416 h 502"/>
                  <a:gd name="T6" fmla="*/ 72 w 477"/>
                  <a:gd name="T7" fmla="*/ 330 h 502"/>
                  <a:gd name="T8" fmla="*/ 63 w 477"/>
                  <a:gd name="T9" fmla="*/ 258 h 502"/>
                  <a:gd name="T10" fmla="*/ 144 w 477"/>
                  <a:gd name="T11" fmla="*/ 143 h 502"/>
                  <a:gd name="T12" fmla="*/ 254 w 477"/>
                  <a:gd name="T13" fmla="*/ 20 h 502"/>
                  <a:gd name="T14" fmla="*/ 458 w 477"/>
                  <a:gd name="T15" fmla="*/ 0 h 502"/>
                  <a:gd name="T16" fmla="*/ 477 w 477"/>
                  <a:gd name="T17" fmla="*/ 153 h 502"/>
                  <a:gd name="T18" fmla="*/ 398 w 477"/>
                  <a:gd name="T19" fmla="*/ 172 h 502"/>
                  <a:gd name="T20" fmla="*/ 438 w 477"/>
                  <a:gd name="T21" fmla="*/ 223 h 502"/>
                  <a:gd name="T22" fmla="*/ 404 w 477"/>
                  <a:gd name="T23" fmla="*/ 245 h 502"/>
                  <a:gd name="T24" fmla="*/ 452 w 477"/>
                  <a:gd name="T25" fmla="*/ 355 h 502"/>
                  <a:gd name="T26" fmla="*/ 452 w 477"/>
                  <a:gd name="T27" fmla="*/ 477 h 502"/>
                  <a:gd name="T28" fmla="*/ 330 w 477"/>
                  <a:gd name="T29" fmla="*/ 477 h 502"/>
                  <a:gd name="T30" fmla="*/ 256 w 477"/>
                  <a:gd name="T31" fmla="*/ 464 h 502"/>
                  <a:gd name="T32" fmla="*/ 235 w 477"/>
                  <a:gd name="T33" fmla="*/ 429 h 502"/>
                  <a:gd name="T34" fmla="*/ 162 w 477"/>
                  <a:gd name="T35" fmla="*/ 160 h 502"/>
                  <a:gd name="T36" fmla="*/ 135 w 477"/>
                  <a:gd name="T37" fmla="*/ 275 h 502"/>
                  <a:gd name="T38" fmla="*/ 101 w 477"/>
                  <a:gd name="T39" fmla="*/ 331 h 502"/>
                  <a:gd name="T40" fmla="*/ 171 w 477"/>
                  <a:gd name="T41" fmla="*/ 404 h 502"/>
                  <a:gd name="T42" fmla="*/ 235 w 477"/>
                  <a:gd name="T43" fmla="*/ 378 h 502"/>
                  <a:gd name="T44" fmla="*/ 306 w 477"/>
                  <a:gd name="T45" fmla="*/ 408 h 502"/>
                  <a:gd name="T46" fmla="*/ 378 w 477"/>
                  <a:gd name="T47" fmla="*/ 330 h 502"/>
                  <a:gd name="T48" fmla="*/ 353 w 477"/>
                  <a:gd name="T49" fmla="*/ 245 h 502"/>
                  <a:gd name="T50" fmla="*/ 382 w 477"/>
                  <a:gd name="T51" fmla="*/ 174 h 502"/>
                  <a:gd name="T52" fmla="*/ 273 w 477"/>
                  <a:gd name="T53" fmla="*/ 172 h 502"/>
                  <a:gd name="T54" fmla="*/ 254 w 477"/>
                  <a:gd name="T55" fmla="*/ 101 h 502"/>
                  <a:gd name="T56" fmla="*/ 292 w 477"/>
                  <a:gd name="T57" fmla="*/ 38 h 502"/>
                  <a:gd name="T58" fmla="*/ 439 w 477"/>
                  <a:gd name="T59" fmla="*/ 134 h 502"/>
                  <a:gd name="T60" fmla="*/ 425 w 477"/>
                  <a:gd name="T61" fmla="*/ 382 h 502"/>
                  <a:gd name="T62" fmla="*/ 357 w 477"/>
                  <a:gd name="T63" fmla="*/ 382 h 502"/>
                  <a:gd name="T64" fmla="*/ 357 w 477"/>
                  <a:gd name="T65" fmla="*/ 450 h 502"/>
                  <a:gd name="T66" fmla="*/ 425 w 477"/>
                  <a:gd name="T67" fmla="*/ 450 h 502"/>
                  <a:gd name="T68" fmla="*/ 425 w 477"/>
                  <a:gd name="T69" fmla="*/ 382 h 502"/>
                  <a:gd name="T70" fmla="*/ 86 w 477"/>
                  <a:gd name="T71" fmla="*/ 367 h 502"/>
                  <a:gd name="T72" fmla="*/ 38 w 477"/>
                  <a:gd name="T73" fmla="*/ 416 h 502"/>
                  <a:gd name="T74" fmla="*/ 86 w 477"/>
                  <a:gd name="T75" fmla="*/ 464 h 502"/>
                  <a:gd name="T76" fmla="*/ 134 w 477"/>
                  <a:gd name="T77" fmla="*/ 416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7" h="502">
                    <a:moveTo>
                      <a:pt x="235" y="429"/>
                    </a:moveTo>
                    <a:cubicBezTo>
                      <a:pt x="170" y="429"/>
                      <a:pt x="170" y="429"/>
                      <a:pt x="170" y="429"/>
                    </a:cubicBezTo>
                    <a:cubicBezTo>
                      <a:pt x="168" y="448"/>
                      <a:pt x="159" y="464"/>
                      <a:pt x="146" y="477"/>
                    </a:cubicBezTo>
                    <a:cubicBezTo>
                      <a:pt x="131" y="493"/>
                      <a:pt x="109" y="502"/>
                      <a:pt x="86" y="502"/>
                    </a:cubicBezTo>
                    <a:cubicBezTo>
                      <a:pt x="62" y="502"/>
                      <a:pt x="41" y="493"/>
                      <a:pt x="25" y="477"/>
                    </a:cubicBezTo>
                    <a:cubicBezTo>
                      <a:pt x="10" y="461"/>
                      <a:pt x="0" y="440"/>
                      <a:pt x="0" y="416"/>
                    </a:cubicBezTo>
                    <a:cubicBezTo>
                      <a:pt x="0" y="392"/>
                      <a:pt x="10" y="370"/>
                      <a:pt x="25" y="355"/>
                    </a:cubicBezTo>
                    <a:cubicBezTo>
                      <a:pt x="38" y="342"/>
                      <a:pt x="54" y="333"/>
                      <a:pt x="72" y="330"/>
                    </a:cubicBezTo>
                    <a:cubicBezTo>
                      <a:pt x="48" y="277"/>
                      <a:pt x="48" y="277"/>
                      <a:pt x="48" y="277"/>
                    </a:cubicBezTo>
                    <a:cubicBezTo>
                      <a:pt x="43" y="269"/>
                      <a:pt x="48" y="255"/>
                      <a:pt x="63" y="258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94" y="216"/>
                      <a:pt x="115" y="175"/>
                      <a:pt x="144" y="143"/>
                    </a:cubicBezTo>
                    <a:cubicBezTo>
                      <a:pt x="174" y="108"/>
                      <a:pt x="212" y="84"/>
                      <a:pt x="254" y="75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4" y="9"/>
                      <a:pt x="264" y="0"/>
                      <a:pt x="275" y="0"/>
                    </a:cubicBezTo>
                    <a:cubicBezTo>
                      <a:pt x="458" y="0"/>
                      <a:pt x="458" y="0"/>
                      <a:pt x="458" y="0"/>
                    </a:cubicBezTo>
                    <a:cubicBezTo>
                      <a:pt x="468" y="0"/>
                      <a:pt x="477" y="9"/>
                      <a:pt x="477" y="19"/>
                    </a:cubicBezTo>
                    <a:cubicBezTo>
                      <a:pt x="477" y="153"/>
                      <a:pt x="477" y="153"/>
                      <a:pt x="477" y="153"/>
                    </a:cubicBezTo>
                    <a:cubicBezTo>
                      <a:pt x="477" y="163"/>
                      <a:pt x="468" y="172"/>
                      <a:pt x="458" y="172"/>
                    </a:cubicBezTo>
                    <a:cubicBezTo>
                      <a:pt x="398" y="172"/>
                      <a:pt x="398" y="172"/>
                      <a:pt x="398" y="172"/>
                    </a:cubicBezTo>
                    <a:cubicBezTo>
                      <a:pt x="398" y="172"/>
                      <a:pt x="399" y="173"/>
                      <a:pt x="399" y="174"/>
                    </a:cubicBezTo>
                    <a:cubicBezTo>
                      <a:pt x="438" y="223"/>
                      <a:pt x="438" y="223"/>
                      <a:pt x="438" y="223"/>
                    </a:cubicBezTo>
                    <a:cubicBezTo>
                      <a:pt x="444" y="229"/>
                      <a:pt x="443" y="245"/>
                      <a:pt x="428" y="245"/>
                    </a:cubicBezTo>
                    <a:cubicBezTo>
                      <a:pt x="404" y="245"/>
                      <a:pt x="404" y="245"/>
                      <a:pt x="404" y="245"/>
                    </a:cubicBezTo>
                    <a:cubicBezTo>
                      <a:pt x="404" y="330"/>
                      <a:pt x="404" y="330"/>
                      <a:pt x="404" y="330"/>
                    </a:cubicBezTo>
                    <a:cubicBezTo>
                      <a:pt x="422" y="333"/>
                      <a:pt x="439" y="342"/>
                      <a:pt x="452" y="355"/>
                    </a:cubicBezTo>
                    <a:cubicBezTo>
                      <a:pt x="467" y="370"/>
                      <a:pt x="477" y="392"/>
                      <a:pt x="477" y="416"/>
                    </a:cubicBezTo>
                    <a:cubicBezTo>
                      <a:pt x="477" y="440"/>
                      <a:pt x="467" y="461"/>
                      <a:pt x="452" y="477"/>
                    </a:cubicBezTo>
                    <a:cubicBezTo>
                      <a:pt x="436" y="493"/>
                      <a:pt x="415" y="502"/>
                      <a:pt x="391" y="502"/>
                    </a:cubicBezTo>
                    <a:cubicBezTo>
                      <a:pt x="367" y="502"/>
                      <a:pt x="346" y="493"/>
                      <a:pt x="330" y="477"/>
                    </a:cubicBezTo>
                    <a:cubicBezTo>
                      <a:pt x="317" y="463"/>
                      <a:pt x="308" y="445"/>
                      <a:pt x="306" y="425"/>
                    </a:cubicBezTo>
                    <a:cubicBezTo>
                      <a:pt x="256" y="464"/>
                      <a:pt x="256" y="464"/>
                      <a:pt x="256" y="464"/>
                    </a:cubicBezTo>
                    <a:cubicBezTo>
                      <a:pt x="249" y="470"/>
                      <a:pt x="235" y="469"/>
                      <a:pt x="235" y="453"/>
                    </a:cubicBezTo>
                    <a:cubicBezTo>
                      <a:pt x="235" y="429"/>
                      <a:pt x="235" y="429"/>
                      <a:pt x="235" y="429"/>
                    </a:cubicBezTo>
                    <a:close/>
                    <a:moveTo>
                      <a:pt x="254" y="101"/>
                    </a:moveTo>
                    <a:cubicBezTo>
                      <a:pt x="219" y="110"/>
                      <a:pt x="188" y="131"/>
                      <a:pt x="162" y="160"/>
                    </a:cubicBezTo>
                    <a:cubicBezTo>
                      <a:pt x="137" y="189"/>
                      <a:pt x="118" y="226"/>
                      <a:pt x="109" y="269"/>
                    </a:cubicBezTo>
                    <a:cubicBezTo>
                      <a:pt x="135" y="275"/>
                      <a:pt x="135" y="275"/>
                      <a:pt x="135" y="275"/>
                    </a:cubicBezTo>
                    <a:cubicBezTo>
                      <a:pt x="148" y="278"/>
                      <a:pt x="147" y="292"/>
                      <a:pt x="140" y="298"/>
                    </a:cubicBezTo>
                    <a:cubicBezTo>
                      <a:pt x="101" y="331"/>
                      <a:pt x="101" y="331"/>
                      <a:pt x="101" y="331"/>
                    </a:cubicBezTo>
                    <a:cubicBezTo>
                      <a:pt x="118" y="334"/>
                      <a:pt x="134" y="342"/>
                      <a:pt x="146" y="355"/>
                    </a:cubicBezTo>
                    <a:cubicBezTo>
                      <a:pt x="159" y="368"/>
                      <a:pt x="168" y="385"/>
                      <a:pt x="171" y="404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5" y="378"/>
                      <a:pt x="235" y="378"/>
                      <a:pt x="235" y="378"/>
                    </a:cubicBezTo>
                    <a:cubicBezTo>
                      <a:pt x="235" y="365"/>
                      <a:pt x="248" y="363"/>
                      <a:pt x="256" y="369"/>
                    </a:cubicBezTo>
                    <a:cubicBezTo>
                      <a:pt x="306" y="408"/>
                      <a:pt x="306" y="408"/>
                      <a:pt x="306" y="408"/>
                    </a:cubicBezTo>
                    <a:cubicBezTo>
                      <a:pt x="308" y="387"/>
                      <a:pt x="317" y="368"/>
                      <a:pt x="330" y="355"/>
                    </a:cubicBezTo>
                    <a:cubicBezTo>
                      <a:pt x="343" y="342"/>
                      <a:pt x="360" y="333"/>
                      <a:pt x="378" y="330"/>
                    </a:cubicBezTo>
                    <a:cubicBezTo>
                      <a:pt x="378" y="245"/>
                      <a:pt x="378" y="245"/>
                      <a:pt x="378" y="245"/>
                    </a:cubicBezTo>
                    <a:cubicBezTo>
                      <a:pt x="353" y="245"/>
                      <a:pt x="353" y="245"/>
                      <a:pt x="353" y="245"/>
                    </a:cubicBezTo>
                    <a:cubicBezTo>
                      <a:pt x="340" y="245"/>
                      <a:pt x="338" y="230"/>
                      <a:pt x="344" y="223"/>
                    </a:cubicBezTo>
                    <a:cubicBezTo>
                      <a:pt x="382" y="174"/>
                      <a:pt x="382" y="174"/>
                      <a:pt x="382" y="174"/>
                    </a:cubicBezTo>
                    <a:cubicBezTo>
                      <a:pt x="383" y="173"/>
                      <a:pt x="383" y="172"/>
                      <a:pt x="384" y="172"/>
                    </a:cubicBezTo>
                    <a:cubicBezTo>
                      <a:pt x="273" y="172"/>
                      <a:pt x="273" y="172"/>
                      <a:pt x="273" y="172"/>
                    </a:cubicBezTo>
                    <a:cubicBezTo>
                      <a:pt x="263" y="172"/>
                      <a:pt x="254" y="164"/>
                      <a:pt x="254" y="153"/>
                    </a:cubicBezTo>
                    <a:cubicBezTo>
                      <a:pt x="254" y="101"/>
                      <a:pt x="254" y="101"/>
                      <a:pt x="254" y="101"/>
                    </a:cubicBezTo>
                    <a:close/>
                    <a:moveTo>
                      <a:pt x="439" y="38"/>
                    </a:moveTo>
                    <a:cubicBezTo>
                      <a:pt x="292" y="38"/>
                      <a:pt x="292" y="38"/>
                      <a:pt x="292" y="38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439" y="134"/>
                      <a:pt x="439" y="134"/>
                      <a:pt x="439" y="134"/>
                    </a:cubicBezTo>
                    <a:cubicBezTo>
                      <a:pt x="439" y="38"/>
                      <a:pt x="439" y="38"/>
                      <a:pt x="439" y="38"/>
                    </a:cubicBezTo>
                    <a:close/>
                    <a:moveTo>
                      <a:pt x="425" y="382"/>
                    </a:moveTo>
                    <a:cubicBezTo>
                      <a:pt x="416" y="373"/>
                      <a:pt x="404" y="367"/>
                      <a:pt x="391" y="367"/>
                    </a:cubicBezTo>
                    <a:cubicBezTo>
                      <a:pt x="378" y="367"/>
                      <a:pt x="366" y="373"/>
                      <a:pt x="357" y="382"/>
                    </a:cubicBezTo>
                    <a:cubicBezTo>
                      <a:pt x="349" y="390"/>
                      <a:pt x="343" y="402"/>
                      <a:pt x="343" y="416"/>
                    </a:cubicBezTo>
                    <a:cubicBezTo>
                      <a:pt x="343" y="429"/>
                      <a:pt x="349" y="441"/>
                      <a:pt x="357" y="450"/>
                    </a:cubicBezTo>
                    <a:cubicBezTo>
                      <a:pt x="366" y="459"/>
                      <a:pt x="378" y="464"/>
                      <a:pt x="391" y="464"/>
                    </a:cubicBezTo>
                    <a:cubicBezTo>
                      <a:pt x="404" y="464"/>
                      <a:pt x="416" y="459"/>
                      <a:pt x="425" y="450"/>
                    </a:cubicBezTo>
                    <a:cubicBezTo>
                      <a:pt x="434" y="441"/>
                      <a:pt x="439" y="429"/>
                      <a:pt x="439" y="416"/>
                    </a:cubicBezTo>
                    <a:cubicBezTo>
                      <a:pt x="439" y="402"/>
                      <a:pt x="434" y="390"/>
                      <a:pt x="425" y="382"/>
                    </a:cubicBezTo>
                    <a:close/>
                    <a:moveTo>
                      <a:pt x="120" y="382"/>
                    </a:moveTo>
                    <a:cubicBezTo>
                      <a:pt x="111" y="373"/>
                      <a:pt x="99" y="367"/>
                      <a:pt x="86" y="367"/>
                    </a:cubicBezTo>
                    <a:cubicBezTo>
                      <a:pt x="73" y="367"/>
                      <a:pt x="61" y="373"/>
                      <a:pt x="52" y="382"/>
                    </a:cubicBezTo>
                    <a:cubicBezTo>
                      <a:pt x="43" y="390"/>
                      <a:pt x="38" y="402"/>
                      <a:pt x="38" y="416"/>
                    </a:cubicBezTo>
                    <a:cubicBezTo>
                      <a:pt x="38" y="429"/>
                      <a:pt x="43" y="441"/>
                      <a:pt x="52" y="450"/>
                    </a:cubicBezTo>
                    <a:cubicBezTo>
                      <a:pt x="61" y="459"/>
                      <a:pt x="73" y="464"/>
                      <a:pt x="86" y="464"/>
                    </a:cubicBezTo>
                    <a:cubicBezTo>
                      <a:pt x="99" y="464"/>
                      <a:pt x="111" y="459"/>
                      <a:pt x="120" y="450"/>
                    </a:cubicBezTo>
                    <a:cubicBezTo>
                      <a:pt x="128" y="441"/>
                      <a:pt x="134" y="429"/>
                      <a:pt x="134" y="416"/>
                    </a:cubicBezTo>
                    <a:cubicBezTo>
                      <a:pt x="134" y="402"/>
                      <a:pt x="128" y="390"/>
                      <a:pt x="120" y="382"/>
                    </a:cubicBezTo>
                    <a:close/>
                  </a:path>
                </a:pathLst>
              </a:custGeom>
              <a:solidFill>
                <a:srgbClr val="FAC1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107606" y="1404867"/>
            <a:ext cx="1527732" cy="1527733"/>
            <a:chOff x="4806934" y="1337969"/>
            <a:chExt cx="1454983" cy="1454984"/>
          </a:xfrm>
        </p:grpSpPr>
        <p:sp>
          <p:nvSpPr>
            <p:cNvPr id="31" name="任意多边形 30"/>
            <p:cNvSpPr/>
            <p:nvPr/>
          </p:nvSpPr>
          <p:spPr>
            <a:xfrm>
              <a:off x="4806934" y="1337969"/>
              <a:ext cx="1454983" cy="1454984"/>
            </a:xfrm>
            <a:custGeom>
              <a:avLst/>
              <a:gdLst>
                <a:gd name="connsiteX0" fmla="*/ 1752600 w 3505200"/>
                <a:gd name="connsiteY0" fmla="*/ 558800 h 3505200"/>
                <a:gd name="connsiteX1" fmla="*/ 558800 w 3505200"/>
                <a:gd name="connsiteY1" fmla="*/ 1752600 h 3505200"/>
                <a:gd name="connsiteX2" fmla="*/ 1752600 w 3505200"/>
                <a:gd name="connsiteY2" fmla="*/ 2946400 h 3505200"/>
                <a:gd name="connsiteX3" fmla="*/ 2946400 w 3505200"/>
                <a:gd name="connsiteY3" fmla="*/ 1752600 h 3505200"/>
                <a:gd name="connsiteX4" fmla="*/ 1752600 w 3505200"/>
                <a:gd name="connsiteY4" fmla="*/ 558800 h 3505200"/>
                <a:gd name="connsiteX5" fmla="*/ 877887 w 3505200"/>
                <a:gd name="connsiteY5" fmla="*/ 451020 h 3505200"/>
                <a:gd name="connsiteX6" fmla="*/ 793920 w 3505200"/>
                <a:gd name="connsiteY6" fmla="*/ 534987 h 3505200"/>
                <a:gd name="connsiteX7" fmla="*/ 877887 w 3505200"/>
                <a:gd name="connsiteY7" fmla="*/ 618954 h 3505200"/>
                <a:gd name="connsiteX8" fmla="*/ 961854 w 3505200"/>
                <a:gd name="connsiteY8" fmla="*/ 534987 h 3505200"/>
                <a:gd name="connsiteX9" fmla="*/ 877887 w 3505200"/>
                <a:gd name="connsiteY9" fmla="*/ 451020 h 3505200"/>
                <a:gd name="connsiteX10" fmla="*/ 1752600 w 3505200"/>
                <a:gd name="connsiteY10" fmla="*/ 0 h 3505200"/>
                <a:gd name="connsiteX11" fmla="*/ 3505200 w 3505200"/>
                <a:gd name="connsiteY11" fmla="*/ 1752600 h 3505200"/>
                <a:gd name="connsiteX12" fmla="*/ 1752600 w 3505200"/>
                <a:gd name="connsiteY12" fmla="*/ 3505200 h 3505200"/>
                <a:gd name="connsiteX13" fmla="*/ 0 w 3505200"/>
                <a:gd name="connsiteY13" fmla="*/ 1752600 h 3505200"/>
                <a:gd name="connsiteX14" fmla="*/ 1752600 w 3505200"/>
                <a:gd name="connsiteY1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5200" h="3505200">
                  <a:moveTo>
                    <a:pt x="1752600" y="558800"/>
                  </a:moveTo>
                  <a:cubicBezTo>
                    <a:pt x="1093282" y="558800"/>
                    <a:pt x="558800" y="1093282"/>
                    <a:pt x="558800" y="1752600"/>
                  </a:cubicBezTo>
                  <a:cubicBezTo>
                    <a:pt x="558800" y="2411918"/>
                    <a:pt x="1093282" y="2946400"/>
                    <a:pt x="1752600" y="2946400"/>
                  </a:cubicBezTo>
                  <a:cubicBezTo>
                    <a:pt x="2411918" y="2946400"/>
                    <a:pt x="2946400" y="2411918"/>
                    <a:pt x="2946400" y="1752600"/>
                  </a:cubicBezTo>
                  <a:cubicBezTo>
                    <a:pt x="2946400" y="1093282"/>
                    <a:pt x="2411918" y="558800"/>
                    <a:pt x="1752600" y="558800"/>
                  </a:cubicBezTo>
                  <a:close/>
                  <a:moveTo>
                    <a:pt x="877887" y="451020"/>
                  </a:moveTo>
                  <a:cubicBezTo>
                    <a:pt x="831513" y="451020"/>
                    <a:pt x="793920" y="488613"/>
                    <a:pt x="793920" y="534987"/>
                  </a:cubicBezTo>
                  <a:cubicBezTo>
                    <a:pt x="793920" y="581361"/>
                    <a:pt x="831513" y="618954"/>
                    <a:pt x="877887" y="618954"/>
                  </a:cubicBezTo>
                  <a:cubicBezTo>
                    <a:pt x="924261" y="618954"/>
                    <a:pt x="961854" y="581361"/>
                    <a:pt x="961854" y="534987"/>
                  </a:cubicBezTo>
                  <a:cubicBezTo>
                    <a:pt x="961854" y="488613"/>
                    <a:pt x="924261" y="451020"/>
                    <a:pt x="877887" y="451020"/>
                  </a:cubicBezTo>
                  <a:close/>
                  <a:moveTo>
                    <a:pt x="1752600" y="0"/>
                  </a:moveTo>
                  <a:cubicBezTo>
                    <a:pt x="2720534" y="0"/>
                    <a:pt x="3505200" y="784666"/>
                    <a:pt x="3505200" y="1752600"/>
                  </a:cubicBezTo>
                  <a:cubicBezTo>
                    <a:pt x="3505200" y="2720534"/>
                    <a:pt x="2720534" y="3505200"/>
                    <a:pt x="1752600" y="3505200"/>
                  </a:cubicBezTo>
                  <a:cubicBezTo>
                    <a:pt x="784666" y="3505200"/>
                    <a:pt x="0" y="2720534"/>
                    <a:pt x="0" y="1752600"/>
                  </a:cubicBezTo>
                  <a:cubicBezTo>
                    <a:pt x="0" y="784666"/>
                    <a:pt x="784666" y="0"/>
                    <a:pt x="17526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84000"/>
                  </a:sysClr>
                </a:gs>
                <a:gs pos="0">
                  <a:sysClr val="window" lastClr="FFFFFF">
                    <a:lumMod val="91000"/>
                  </a:sys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lIns="96010" tIns="48005" rIns="96010" bIns="48005" rtlCol="0" anchor="ctr"/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0" kern="0" dirty="0">
                <a:solidFill>
                  <a:prstClr val="white"/>
                </a:solidFill>
                <a:latin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313641" y="1851429"/>
              <a:ext cx="461131" cy="427907"/>
              <a:chOff x="7903081" y="894379"/>
              <a:chExt cx="675141" cy="626498"/>
            </a:xfrm>
            <a:solidFill>
              <a:schemeClr val="bg1">
                <a:lumMod val="65000"/>
              </a:schemeClr>
            </a:solidFill>
          </p:grpSpPr>
          <p:sp>
            <p:nvSpPr>
              <p:cNvPr id="33" name="Freeform 36"/>
              <p:cNvSpPr>
                <a:spLocks noEditPoints="1"/>
              </p:cNvSpPr>
              <p:nvPr/>
            </p:nvSpPr>
            <p:spPr bwMode="auto">
              <a:xfrm>
                <a:off x="7990491" y="894379"/>
                <a:ext cx="321479" cy="213587"/>
              </a:xfrm>
              <a:custGeom>
                <a:avLst/>
                <a:gdLst>
                  <a:gd name="T0" fmla="*/ 133 w 372"/>
                  <a:gd name="T1" fmla="*/ 185 h 247"/>
                  <a:gd name="T2" fmla="*/ 118 w 372"/>
                  <a:gd name="T3" fmla="*/ 152 h 247"/>
                  <a:gd name="T4" fmla="*/ 136 w 372"/>
                  <a:gd name="T5" fmla="*/ 115 h 247"/>
                  <a:gd name="T6" fmla="*/ 180 w 372"/>
                  <a:gd name="T7" fmla="*/ 100 h 247"/>
                  <a:gd name="T8" fmla="*/ 180 w 372"/>
                  <a:gd name="T9" fmla="*/ 84 h 247"/>
                  <a:gd name="T10" fmla="*/ 205 w 372"/>
                  <a:gd name="T11" fmla="*/ 84 h 247"/>
                  <a:gd name="T12" fmla="*/ 205 w 372"/>
                  <a:gd name="T13" fmla="*/ 99 h 247"/>
                  <a:gd name="T14" fmla="*/ 246 w 372"/>
                  <a:gd name="T15" fmla="*/ 114 h 247"/>
                  <a:gd name="T16" fmla="*/ 263 w 372"/>
                  <a:gd name="T17" fmla="*/ 152 h 247"/>
                  <a:gd name="T18" fmla="*/ 221 w 372"/>
                  <a:gd name="T19" fmla="*/ 152 h 247"/>
                  <a:gd name="T20" fmla="*/ 215 w 372"/>
                  <a:gd name="T21" fmla="*/ 136 h 247"/>
                  <a:gd name="T22" fmla="*/ 167 w 372"/>
                  <a:gd name="T23" fmla="*/ 134 h 247"/>
                  <a:gd name="T24" fmla="*/ 167 w 372"/>
                  <a:gd name="T25" fmla="*/ 156 h 247"/>
                  <a:gd name="T26" fmla="*/ 217 w 372"/>
                  <a:gd name="T27" fmla="*/ 171 h 247"/>
                  <a:gd name="T28" fmla="*/ 251 w 372"/>
                  <a:gd name="T29" fmla="*/ 188 h 247"/>
                  <a:gd name="T30" fmla="*/ 266 w 372"/>
                  <a:gd name="T31" fmla="*/ 223 h 247"/>
                  <a:gd name="T32" fmla="*/ 265 w 372"/>
                  <a:gd name="T33" fmla="*/ 234 h 247"/>
                  <a:gd name="T34" fmla="*/ 259 w 372"/>
                  <a:gd name="T35" fmla="*/ 246 h 247"/>
                  <a:gd name="T36" fmla="*/ 222 w 372"/>
                  <a:gd name="T37" fmla="*/ 230 h 247"/>
                  <a:gd name="T38" fmla="*/ 217 w 372"/>
                  <a:gd name="T39" fmla="*/ 217 h 247"/>
                  <a:gd name="T40" fmla="*/ 133 w 372"/>
                  <a:gd name="T41" fmla="*/ 185 h 247"/>
                  <a:gd name="T42" fmla="*/ 191 w 372"/>
                  <a:gd name="T43" fmla="*/ 39 h 247"/>
                  <a:gd name="T44" fmla="*/ 83 w 372"/>
                  <a:gd name="T45" fmla="*/ 83 h 247"/>
                  <a:gd name="T46" fmla="*/ 39 w 372"/>
                  <a:gd name="T47" fmla="*/ 191 h 247"/>
                  <a:gd name="T48" fmla="*/ 44 w 372"/>
                  <a:gd name="T49" fmla="*/ 231 h 247"/>
                  <a:gd name="T50" fmla="*/ 9 w 372"/>
                  <a:gd name="T51" fmla="*/ 247 h 247"/>
                  <a:gd name="T52" fmla="*/ 0 w 372"/>
                  <a:gd name="T53" fmla="*/ 191 h 247"/>
                  <a:gd name="T54" fmla="*/ 56 w 372"/>
                  <a:gd name="T55" fmla="*/ 56 h 247"/>
                  <a:gd name="T56" fmla="*/ 191 w 372"/>
                  <a:gd name="T57" fmla="*/ 0 h 247"/>
                  <a:gd name="T58" fmla="*/ 326 w 372"/>
                  <a:gd name="T59" fmla="*/ 56 h 247"/>
                  <a:gd name="T60" fmla="*/ 372 w 372"/>
                  <a:gd name="T61" fmla="*/ 132 h 247"/>
                  <a:gd name="T62" fmla="*/ 339 w 372"/>
                  <a:gd name="T63" fmla="*/ 152 h 247"/>
                  <a:gd name="T64" fmla="*/ 299 w 372"/>
                  <a:gd name="T65" fmla="*/ 83 h 247"/>
                  <a:gd name="T66" fmla="*/ 191 w 372"/>
                  <a:gd name="T67" fmla="*/ 39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2" h="247">
                    <a:moveTo>
                      <a:pt x="133" y="185"/>
                    </a:moveTo>
                    <a:cubicBezTo>
                      <a:pt x="123" y="177"/>
                      <a:pt x="118" y="166"/>
                      <a:pt x="118" y="152"/>
                    </a:cubicBezTo>
                    <a:cubicBezTo>
                      <a:pt x="118" y="136"/>
                      <a:pt x="124" y="124"/>
                      <a:pt x="136" y="115"/>
                    </a:cubicBezTo>
                    <a:cubicBezTo>
                      <a:pt x="147" y="105"/>
                      <a:pt x="160" y="100"/>
                      <a:pt x="180" y="100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205" y="84"/>
                      <a:pt x="205" y="84"/>
                      <a:pt x="205" y="84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24" y="100"/>
                      <a:pt x="235" y="104"/>
                      <a:pt x="246" y="114"/>
                    </a:cubicBezTo>
                    <a:cubicBezTo>
                      <a:pt x="257" y="123"/>
                      <a:pt x="262" y="136"/>
                      <a:pt x="263" y="152"/>
                    </a:cubicBezTo>
                    <a:cubicBezTo>
                      <a:pt x="221" y="152"/>
                      <a:pt x="221" y="152"/>
                      <a:pt x="221" y="152"/>
                    </a:cubicBezTo>
                    <a:cubicBezTo>
                      <a:pt x="220" y="145"/>
                      <a:pt x="218" y="140"/>
                      <a:pt x="215" y="136"/>
                    </a:cubicBezTo>
                    <a:cubicBezTo>
                      <a:pt x="208" y="128"/>
                      <a:pt x="176" y="128"/>
                      <a:pt x="167" y="134"/>
                    </a:cubicBezTo>
                    <a:cubicBezTo>
                      <a:pt x="161" y="139"/>
                      <a:pt x="160" y="151"/>
                      <a:pt x="167" y="156"/>
                    </a:cubicBezTo>
                    <a:cubicBezTo>
                      <a:pt x="175" y="162"/>
                      <a:pt x="205" y="167"/>
                      <a:pt x="217" y="171"/>
                    </a:cubicBezTo>
                    <a:cubicBezTo>
                      <a:pt x="232" y="176"/>
                      <a:pt x="244" y="181"/>
                      <a:pt x="251" y="188"/>
                    </a:cubicBezTo>
                    <a:cubicBezTo>
                      <a:pt x="261" y="197"/>
                      <a:pt x="266" y="208"/>
                      <a:pt x="266" y="223"/>
                    </a:cubicBezTo>
                    <a:cubicBezTo>
                      <a:pt x="266" y="227"/>
                      <a:pt x="266" y="231"/>
                      <a:pt x="265" y="234"/>
                    </a:cubicBezTo>
                    <a:cubicBezTo>
                      <a:pt x="263" y="238"/>
                      <a:pt x="261" y="242"/>
                      <a:pt x="259" y="246"/>
                    </a:cubicBezTo>
                    <a:cubicBezTo>
                      <a:pt x="247" y="240"/>
                      <a:pt x="235" y="235"/>
                      <a:pt x="222" y="230"/>
                    </a:cubicBezTo>
                    <a:cubicBezTo>
                      <a:pt x="223" y="225"/>
                      <a:pt x="221" y="220"/>
                      <a:pt x="217" y="217"/>
                    </a:cubicBezTo>
                    <a:cubicBezTo>
                      <a:pt x="200" y="204"/>
                      <a:pt x="158" y="207"/>
                      <a:pt x="133" y="185"/>
                    </a:cubicBezTo>
                    <a:close/>
                    <a:moveTo>
                      <a:pt x="191" y="39"/>
                    </a:moveTo>
                    <a:cubicBezTo>
                      <a:pt x="149" y="39"/>
                      <a:pt x="111" y="56"/>
                      <a:pt x="83" y="83"/>
                    </a:cubicBezTo>
                    <a:cubicBezTo>
                      <a:pt x="56" y="111"/>
                      <a:pt x="39" y="149"/>
                      <a:pt x="39" y="191"/>
                    </a:cubicBezTo>
                    <a:cubicBezTo>
                      <a:pt x="39" y="205"/>
                      <a:pt x="40" y="219"/>
                      <a:pt x="44" y="231"/>
                    </a:cubicBezTo>
                    <a:cubicBezTo>
                      <a:pt x="32" y="236"/>
                      <a:pt x="20" y="241"/>
                      <a:pt x="9" y="247"/>
                    </a:cubicBezTo>
                    <a:cubicBezTo>
                      <a:pt x="3" y="229"/>
                      <a:pt x="0" y="210"/>
                      <a:pt x="0" y="191"/>
                    </a:cubicBezTo>
                    <a:cubicBezTo>
                      <a:pt x="0" y="138"/>
                      <a:pt x="22" y="91"/>
                      <a:pt x="56" y="56"/>
                    </a:cubicBezTo>
                    <a:cubicBezTo>
                      <a:pt x="91" y="22"/>
                      <a:pt x="138" y="0"/>
                      <a:pt x="191" y="0"/>
                    </a:cubicBezTo>
                    <a:cubicBezTo>
                      <a:pt x="244" y="0"/>
                      <a:pt x="291" y="22"/>
                      <a:pt x="326" y="56"/>
                    </a:cubicBezTo>
                    <a:cubicBezTo>
                      <a:pt x="347" y="77"/>
                      <a:pt x="363" y="103"/>
                      <a:pt x="372" y="132"/>
                    </a:cubicBezTo>
                    <a:cubicBezTo>
                      <a:pt x="361" y="138"/>
                      <a:pt x="349" y="145"/>
                      <a:pt x="339" y="152"/>
                    </a:cubicBezTo>
                    <a:cubicBezTo>
                      <a:pt x="332" y="126"/>
                      <a:pt x="318" y="102"/>
                      <a:pt x="299" y="83"/>
                    </a:cubicBezTo>
                    <a:cubicBezTo>
                      <a:pt x="271" y="56"/>
                      <a:pt x="233" y="39"/>
                      <a:pt x="191" y="39"/>
                    </a:cubicBez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37"/>
              <p:cNvSpPr>
                <a:spLocks noEditPoints="1"/>
              </p:cNvSpPr>
              <p:nvPr/>
            </p:nvSpPr>
            <p:spPr bwMode="auto">
              <a:xfrm>
                <a:off x="8242846" y="1021288"/>
                <a:ext cx="335376" cy="351103"/>
              </a:xfrm>
              <a:custGeom>
                <a:avLst/>
                <a:gdLst>
                  <a:gd name="T0" fmla="*/ 41 w 388"/>
                  <a:gd name="T1" fmla="*/ 59 h 406"/>
                  <a:gd name="T2" fmla="*/ 185 w 388"/>
                  <a:gd name="T3" fmla="*/ 0 h 406"/>
                  <a:gd name="T4" fmla="*/ 329 w 388"/>
                  <a:gd name="T5" fmla="*/ 59 h 406"/>
                  <a:gd name="T6" fmla="*/ 388 w 388"/>
                  <a:gd name="T7" fmla="*/ 203 h 406"/>
                  <a:gd name="T8" fmla="*/ 329 w 388"/>
                  <a:gd name="T9" fmla="*/ 347 h 406"/>
                  <a:gd name="T10" fmla="*/ 185 w 388"/>
                  <a:gd name="T11" fmla="*/ 406 h 406"/>
                  <a:gd name="T12" fmla="*/ 111 w 388"/>
                  <a:gd name="T13" fmla="*/ 393 h 406"/>
                  <a:gd name="T14" fmla="*/ 116 w 388"/>
                  <a:gd name="T15" fmla="*/ 342 h 406"/>
                  <a:gd name="T16" fmla="*/ 36 w 388"/>
                  <a:gd name="T17" fmla="*/ 149 h 406"/>
                  <a:gd name="T18" fmla="*/ 0 w 388"/>
                  <a:gd name="T19" fmla="*/ 119 h 406"/>
                  <a:gd name="T20" fmla="*/ 41 w 388"/>
                  <a:gd name="T21" fmla="*/ 59 h 406"/>
                  <a:gd name="T22" fmla="*/ 123 w 388"/>
                  <a:gd name="T23" fmla="*/ 197 h 406"/>
                  <a:gd name="T24" fmla="*/ 107 w 388"/>
                  <a:gd name="T25" fmla="*/ 161 h 406"/>
                  <a:gd name="T26" fmla="*/ 126 w 388"/>
                  <a:gd name="T27" fmla="*/ 121 h 406"/>
                  <a:gd name="T28" fmla="*/ 173 w 388"/>
                  <a:gd name="T29" fmla="*/ 105 h 406"/>
                  <a:gd name="T30" fmla="*/ 173 w 388"/>
                  <a:gd name="T31" fmla="*/ 88 h 406"/>
                  <a:gd name="T32" fmla="*/ 200 w 388"/>
                  <a:gd name="T33" fmla="*/ 88 h 406"/>
                  <a:gd name="T34" fmla="*/ 200 w 388"/>
                  <a:gd name="T35" fmla="*/ 104 h 406"/>
                  <a:gd name="T36" fmla="*/ 244 w 388"/>
                  <a:gd name="T37" fmla="*/ 120 h 406"/>
                  <a:gd name="T38" fmla="*/ 262 w 388"/>
                  <a:gd name="T39" fmla="*/ 161 h 406"/>
                  <a:gd name="T40" fmla="*/ 217 w 388"/>
                  <a:gd name="T41" fmla="*/ 161 h 406"/>
                  <a:gd name="T42" fmla="*/ 211 w 388"/>
                  <a:gd name="T43" fmla="*/ 144 h 406"/>
                  <a:gd name="T44" fmla="*/ 160 w 388"/>
                  <a:gd name="T45" fmla="*/ 142 h 406"/>
                  <a:gd name="T46" fmla="*/ 159 w 388"/>
                  <a:gd name="T47" fmla="*/ 165 h 406"/>
                  <a:gd name="T48" fmla="*/ 213 w 388"/>
                  <a:gd name="T49" fmla="*/ 181 h 406"/>
                  <a:gd name="T50" fmla="*/ 250 w 388"/>
                  <a:gd name="T51" fmla="*/ 200 h 406"/>
                  <a:gd name="T52" fmla="*/ 265 w 388"/>
                  <a:gd name="T53" fmla="*/ 237 h 406"/>
                  <a:gd name="T54" fmla="*/ 248 w 388"/>
                  <a:gd name="T55" fmla="*/ 279 h 406"/>
                  <a:gd name="T56" fmla="*/ 198 w 388"/>
                  <a:gd name="T57" fmla="*/ 296 h 406"/>
                  <a:gd name="T58" fmla="*/ 198 w 388"/>
                  <a:gd name="T59" fmla="*/ 318 h 406"/>
                  <a:gd name="T60" fmla="*/ 172 w 388"/>
                  <a:gd name="T61" fmla="*/ 318 h 406"/>
                  <a:gd name="T62" fmla="*/ 172 w 388"/>
                  <a:gd name="T63" fmla="*/ 296 h 406"/>
                  <a:gd name="T64" fmla="*/ 123 w 388"/>
                  <a:gd name="T65" fmla="*/ 279 h 406"/>
                  <a:gd name="T66" fmla="*/ 105 w 388"/>
                  <a:gd name="T67" fmla="*/ 233 h 406"/>
                  <a:gd name="T68" fmla="*/ 152 w 388"/>
                  <a:gd name="T69" fmla="*/ 233 h 406"/>
                  <a:gd name="T70" fmla="*/ 158 w 388"/>
                  <a:gd name="T71" fmla="*/ 254 h 406"/>
                  <a:gd name="T72" fmla="*/ 212 w 388"/>
                  <a:gd name="T73" fmla="*/ 256 h 406"/>
                  <a:gd name="T74" fmla="*/ 213 w 388"/>
                  <a:gd name="T75" fmla="*/ 231 h 406"/>
                  <a:gd name="T76" fmla="*/ 123 w 388"/>
                  <a:gd name="T77" fmla="*/ 197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8" h="406">
                    <a:moveTo>
                      <a:pt x="41" y="59"/>
                    </a:moveTo>
                    <a:cubicBezTo>
                      <a:pt x="78" y="22"/>
                      <a:pt x="129" y="0"/>
                      <a:pt x="185" y="0"/>
                    </a:cubicBezTo>
                    <a:cubicBezTo>
                      <a:pt x="241" y="0"/>
                      <a:pt x="292" y="22"/>
                      <a:pt x="329" y="59"/>
                    </a:cubicBezTo>
                    <a:cubicBezTo>
                      <a:pt x="366" y="96"/>
                      <a:pt x="388" y="147"/>
                      <a:pt x="388" y="203"/>
                    </a:cubicBezTo>
                    <a:cubicBezTo>
                      <a:pt x="388" y="259"/>
                      <a:pt x="366" y="310"/>
                      <a:pt x="329" y="347"/>
                    </a:cubicBezTo>
                    <a:cubicBezTo>
                      <a:pt x="292" y="384"/>
                      <a:pt x="241" y="406"/>
                      <a:pt x="185" y="406"/>
                    </a:cubicBezTo>
                    <a:cubicBezTo>
                      <a:pt x="159" y="406"/>
                      <a:pt x="134" y="401"/>
                      <a:pt x="111" y="393"/>
                    </a:cubicBezTo>
                    <a:cubicBezTo>
                      <a:pt x="114" y="376"/>
                      <a:pt x="116" y="359"/>
                      <a:pt x="116" y="342"/>
                    </a:cubicBezTo>
                    <a:cubicBezTo>
                      <a:pt x="116" y="270"/>
                      <a:pt x="87" y="200"/>
                      <a:pt x="36" y="149"/>
                    </a:cubicBezTo>
                    <a:cubicBezTo>
                      <a:pt x="25" y="138"/>
                      <a:pt x="13" y="128"/>
                      <a:pt x="0" y="119"/>
                    </a:cubicBezTo>
                    <a:cubicBezTo>
                      <a:pt x="10" y="96"/>
                      <a:pt x="24" y="76"/>
                      <a:pt x="41" y="59"/>
                    </a:cubicBezTo>
                    <a:close/>
                    <a:moveTo>
                      <a:pt x="123" y="197"/>
                    </a:moveTo>
                    <a:cubicBezTo>
                      <a:pt x="112" y="188"/>
                      <a:pt x="107" y="176"/>
                      <a:pt x="107" y="161"/>
                    </a:cubicBezTo>
                    <a:cubicBezTo>
                      <a:pt x="107" y="144"/>
                      <a:pt x="113" y="131"/>
                      <a:pt x="126" y="121"/>
                    </a:cubicBezTo>
                    <a:cubicBezTo>
                      <a:pt x="138" y="111"/>
                      <a:pt x="152" y="105"/>
                      <a:pt x="173" y="105"/>
                    </a:cubicBezTo>
                    <a:cubicBezTo>
                      <a:pt x="173" y="88"/>
                      <a:pt x="173" y="88"/>
                      <a:pt x="173" y="88"/>
                    </a:cubicBezTo>
                    <a:cubicBezTo>
                      <a:pt x="200" y="88"/>
                      <a:pt x="200" y="88"/>
                      <a:pt x="200" y="88"/>
                    </a:cubicBezTo>
                    <a:cubicBezTo>
                      <a:pt x="200" y="104"/>
                      <a:pt x="200" y="104"/>
                      <a:pt x="200" y="104"/>
                    </a:cubicBezTo>
                    <a:cubicBezTo>
                      <a:pt x="220" y="105"/>
                      <a:pt x="233" y="110"/>
                      <a:pt x="244" y="120"/>
                    </a:cubicBezTo>
                    <a:cubicBezTo>
                      <a:pt x="255" y="130"/>
                      <a:pt x="261" y="143"/>
                      <a:pt x="262" y="161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16" y="154"/>
                      <a:pt x="214" y="148"/>
                      <a:pt x="211" y="144"/>
                    </a:cubicBezTo>
                    <a:cubicBezTo>
                      <a:pt x="203" y="135"/>
                      <a:pt x="168" y="135"/>
                      <a:pt x="160" y="142"/>
                    </a:cubicBezTo>
                    <a:cubicBezTo>
                      <a:pt x="152" y="147"/>
                      <a:pt x="152" y="160"/>
                      <a:pt x="159" y="165"/>
                    </a:cubicBezTo>
                    <a:cubicBezTo>
                      <a:pt x="168" y="172"/>
                      <a:pt x="200" y="177"/>
                      <a:pt x="213" y="181"/>
                    </a:cubicBezTo>
                    <a:cubicBezTo>
                      <a:pt x="229" y="186"/>
                      <a:pt x="242" y="193"/>
                      <a:pt x="250" y="200"/>
                    </a:cubicBezTo>
                    <a:cubicBezTo>
                      <a:pt x="260" y="209"/>
                      <a:pt x="265" y="221"/>
                      <a:pt x="265" y="237"/>
                    </a:cubicBezTo>
                    <a:cubicBezTo>
                      <a:pt x="265" y="256"/>
                      <a:pt x="260" y="270"/>
                      <a:pt x="248" y="279"/>
                    </a:cubicBezTo>
                    <a:cubicBezTo>
                      <a:pt x="236" y="289"/>
                      <a:pt x="222" y="295"/>
                      <a:pt x="198" y="296"/>
                    </a:cubicBezTo>
                    <a:cubicBezTo>
                      <a:pt x="198" y="318"/>
                      <a:pt x="198" y="318"/>
                      <a:pt x="198" y="318"/>
                    </a:cubicBezTo>
                    <a:cubicBezTo>
                      <a:pt x="172" y="318"/>
                      <a:pt x="172" y="318"/>
                      <a:pt x="172" y="318"/>
                    </a:cubicBezTo>
                    <a:cubicBezTo>
                      <a:pt x="172" y="296"/>
                      <a:pt x="172" y="296"/>
                      <a:pt x="172" y="296"/>
                    </a:cubicBezTo>
                    <a:cubicBezTo>
                      <a:pt x="150" y="295"/>
                      <a:pt x="136" y="290"/>
                      <a:pt x="123" y="279"/>
                    </a:cubicBezTo>
                    <a:cubicBezTo>
                      <a:pt x="111" y="268"/>
                      <a:pt x="105" y="252"/>
                      <a:pt x="105" y="233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53" y="243"/>
                      <a:pt x="155" y="250"/>
                      <a:pt x="158" y="254"/>
                    </a:cubicBezTo>
                    <a:cubicBezTo>
                      <a:pt x="167" y="265"/>
                      <a:pt x="203" y="263"/>
                      <a:pt x="212" y="256"/>
                    </a:cubicBezTo>
                    <a:cubicBezTo>
                      <a:pt x="220" y="251"/>
                      <a:pt x="221" y="237"/>
                      <a:pt x="213" y="231"/>
                    </a:cubicBezTo>
                    <a:cubicBezTo>
                      <a:pt x="195" y="216"/>
                      <a:pt x="150" y="220"/>
                      <a:pt x="123" y="197"/>
                    </a:cubicBez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38"/>
              <p:cNvSpPr>
                <a:spLocks noEditPoints="1"/>
              </p:cNvSpPr>
              <p:nvPr/>
            </p:nvSpPr>
            <p:spPr bwMode="auto">
              <a:xfrm>
                <a:off x="7903081" y="1114915"/>
                <a:ext cx="406328" cy="405962"/>
              </a:xfrm>
              <a:custGeom>
                <a:avLst/>
                <a:gdLst>
                  <a:gd name="T0" fmla="*/ 235 w 470"/>
                  <a:gd name="T1" fmla="*/ 57 h 470"/>
                  <a:gd name="T2" fmla="*/ 109 w 470"/>
                  <a:gd name="T3" fmla="*/ 109 h 470"/>
                  <a:gd name="T4" fmla="*/ 57 w 470"/>
                  <a:gd name="T5" fmla="*/ 235 h 470"/>
                  <a:gd name="T6" fmla="*/ 109 w 470"/>
                  <a:gd name="T7" fmla="*/ 361 h 470"/>
                  <a:gd name="T8" fmla="*/ 235 w 470"/>
                  <a:gd name="T9" fmla="*/ 413 h 470"/>
                  <a:gd name="T10" fmla="*/ 361 w 470"/>
                  <a:gd name="T11" fmla="*/ 361 h 470"/>
                  <a:gd name="T12" fmla="*/ 413 w 470"/>
                  <a:gd name="T13" fmla="*/ 235 h 470"/>
                  <a:gd name="T14" fmla="*/ 361 w 470"/>
                  <a:gd name="T15" fmla="*/ 109 h 470"/>
                  <a:gd name="T16" fmla="*/ 235 w 470"/>
                  <a:gd name="T17" fmla="*/ 57 h 470"/>
                  <a:gd name="T18" fmla="*/ 170 w 470"/>
                  <a:gd name="T19" fmla="*/ 228 h 470"/>
                  <a:gd name="T20" fmla="*/ 154 w 470"/>
                  <a:gd name="T21" fmla="*/ 191 h 470"/>
                  <a:gd name="T22" fmla="*/ 173 w 470"/>
                  <a:gd name="T23" fmla="*/ 149 h 470"/>
                  <a:gd name="T24" fmla="*/ 222 w 470"/>
                  <a:gd name="T25" fmla="*/ 132 h 470"/>
                  <a:gd name="T26" fmla="*/ 222 w 470"/>
                  <a:gd name="T27" fmla="*/ 114 h 470"/>
                  <a:gd name="T28" fmla="*/ 251 w 470"/>
                  <a:gd name="T29" fmla="*/ 114 h 470"/>
                  <a:gd name="T30" fmla="*/ 251 w 470"/>
                  <a:gd name="T31" fmla="*/ 132 h 470"/>
                  <a:gd name="T32" fmla="*/ 296 w 470"/>
                  <a:gd name="T33" fmla="*/ 148 h 470"/>
                  <a:gd name="T34" fmla="*/ 314 w 470"/>
                  <a:gd name="T35" fmla="*/ 190 h 470"/>
                  <a:gd name="T36" fmla="*/ 267 w 470"/>
                  <a:gd name="T37" fmla="*/ 190 h 470"/>
                  <a:gd name="T38" fmla="*/ 262 w 470"/>
                  <a:gd name="T39" fmla="*/ 173 h 470"/>
                  <a:gd name="T40" fmla="*/ 208 w 470"/>
                  <a:gd name="T41" fmla="*/ 171 h 470"/>
                  <a:gd name="T42" fmla="*/ 208 w 470"/>
                  <a:gd name="T43" fmla="*/ 196 h 470"/>
                  <a:gd name="T44" fmla="*/ 264 w 470"/>
                  <a:gd name="T45" fmla="*/ 212 h 470"/>
                  <a:gd name="T46" fmla="*/ 302 w 470"/>
                  <a:gd name="T47" fmla="*/ 231 h 470"/>
                  <a:gd name="T48" fmla="*/ 318 w 470"/>
                  <a:gd name="T49" fmla="*/ 271 h 470"/>
                  <a:gd name="T50" fmla="*/ 300 w 470"/>
                  <a:gd name="T51" fmla="*/ 314 h 470"/>
                  <a:gd name="T52" fmla="*/ 248 w 470"/>
                  <a:gd name="T53" fmla="*/ 333 h 470"/>
                  <a:gd name="T54" fmla="*/ 248 w 470"/>
                  <a:gd name="T55" fmla="*/ 355 h 470"/>
                  <a:gd name="T56" fmla="*/ 219 w 470"/>
                  <a:gd name="T57" fmla="*/ 355 h 470"/>
                  <a:gd name="T58" fmla="*/ 219 w 470"/>
                  <a:gd name="T59" fmla="*/ 333 h 470"/>
                  <a:gd name="T60" fmla="*/ 171 w 470"/>
                  <a:gd name="T61" fmla="*/ 313 h 470"/>
                  <a:gd name="T62" fmla="*/ 151 w 470"/>
                  <a:gd name="T63" fmla="*/ 266 h 470"/>
                  <a:gd name="T64" fmla="*/ 201 w 470"/>
                  <a:gd name="T65" fmla="*/ 266 h 470"/>
                  <a:gd name="T66" fmla="*/ 207 w 470"/>
                  <a:gd name="T67" fmla="*/ 288 h 470"/>
                  <a:gd name="T68" fmla="*/ 263 w 470"/>
                  <a:gd name="T69" fmla="*/ 290 h 470"/>
                  <a:gd name="T70" fmla="*/ 264 w 470"/>
                  <a:gd name="T71" fmla="*/ 264 h 470"/>
                  <a:gd name="T72" fmla="*/ 170 w 470"/>
                  <a:gd name="T73" fmla="*/ 228 h 470"/>
                  <a:gd name="T74" fmla="*/ 69 w 470"/>
                  <a:gd name="T75" fmla="*/ 69 h 470"/>
                  <a:gd name="T76" fmla="*/ 235 w 470"/>
                  <a:gd name="T77" fmla="*/ 0 h 470"/>
                  <a:gd name="T78" fmla="*/ 401 w 470"/>
                  <a:gd name="T79" fmla="*/ 69 h 470"/>
                  <a:gd name="T80" fmla="*/ 470 w 470"/>
                  <a:gd name="T81" fmla="*/ 235 h 470"/>
                  <a:gd name="T82" fmla="*/ 401 w 470"/>
                  <a:gd name="T83" fmla="*/ 401 h 470"/>
                  <a:gd name="T84" fmla="*/ 235 w 470"/>
                  <a:gd name="T85" fmla="*/ 470 h 470"/>
                  <a:gd name="T86" fmla="*/ 69 w 470"/>
                  <a:gd name="T87" fmla="*/ 401 h 470"/>
                  <a:gd name="T88" fmla="*/ 0 w 470"/>
                  <a:gd name="T89" fmla="*/ 235 h 470"/>
                  <a:gd name="T90" fmla="*/ 69 w 470"/>
                  <a:gd name="T91" fmla="*/ 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0" h="470">
                    <a:moveTo>
                      <a:pt x="235" y="57"/>
                    </a:moveTo>
                    <a:cubicBezTo>
                      <a:pt x="186" y="57"/>
                      <a:pt x="141" y="77"/>
                      <a:pt x="109" y="109"/>
                    </a:cubicBezTo>
                    <a:cubicBezTo>
                      <a:pt x="77" y="141"/>
                      <a:pt x="57" y="186"/>
                      <a:pt x="57" y="235"/>
                    </a:cubicBezTo>
                    <a:cubicBezTo>
                      <a:pt x="57" y="284"/>
                      <a:pt x="77" y="328"/>
                      <a:pt x="109" y="361"/>
                    </a:cubicBezTo>
                    <a:cubicBezTo>
                      <a:pt x="141" y="393"/>
                      <a:pt x="186" y="413"/>
                      <a:pt x="235" y="413"/>
                    </a:cubicBezTo>
                    <a:cubicBezTo>
                      <a:pt x="284" y="413"/>
                      <a:pt x="328" y="393"/>
                      <a:pt x="361" y="361"/>
                    </a:cubicBezTo>
                    <a:cubicBezTo>
                      <a:pt x="393" y="328"/>
                      <a:pt x="413" y="284"/>
                      <a:pt x="413" y="235"/>
                    </a:cubicBezTo>
                    <a:cubicBezTo>
                      <a:pt x="413" y="186"/>
                      <a:pt x="393" y="141"/>
                      <a:pt x="361" y="109"/>
                    </a:cubicBezTo>
                    <a:cubicBezTo>
                      <a:pt x="328" y="77"/>
                      <a:pt x="284" y="57"/>
                      <a:pt x="235" y="57"/>
                    </a:cubicBezTo>
                    <a:close/>
                    <a:moveTo>
                      <a:pt x="170" y="228"/>
                    </a:moveTo>
                    <a:cubicBezTo>
                      <a:pt x="159" y="219"/>
                      <a:pt x="154" y="207"/>
                      <a:pt x="154" y="191"/>
                    </a:cubicBezTo>
                    <a:cubicBezTo>
                      <a:pt x="154" y="174"/>
                      <a:pt x="160" y="160"/>
                      <a:pt x="173" y="149"/>
                    </a:cubicBezTo>
                    <a:cubicBezTo>
                      <a:pt x="186" y="139"/>
                      <a:pt x="200" y="133"/>
                      <a:pt x="222" y="132"/>
                    </a:cubicBezTo>
                    <a:cubicBezTo>
                      <a:pt x="222" y="114"/>
                      <a:pt x="222" y="114"/>
                      <a:pt x="222" y="114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1" y="132"/>
                      <a:pt x="251" y="132"/>
                      <a:pt x="251" y="132"/>
                    </a:cubicBezTo>
                    <a:cubicBezTo>
                      <a:pt x="272" y="133"/>
                      <a:pt x="284" y="138"/>
                      <a:pt x="296" y="148"/>
                    </a:cubicBezTo>
                    <a:cubicBezTo>
                      <a:pt x="308" y="158"/>
                      <a:pt x="313" y="172"/>
                      <a:pt x="314" y="190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6" y="182"/>
                      <a:pt x="265" y="177"/>
                      <a:pt x="262" y="173"/>
                    </a:cubicBezTo>
                    <a:cubicBezTo>
                      <a:pt x="254" y="164"/>
                      <a:pt x="218" y="164"/>
                      <a:pt x="208" y="171"/>
                    </a:cubicBezTo>
                    <a:cubicBezTo>
                      <a:pt x="201" y="177"/>
                      <a:pt x="200" y="190"/>
                      <a:pt x="208" y="196"/>
                    </a:cubicBezTo>
                    <a:cubicBezTo>
                      <a:pt x="217" y="203"/>
                      <a:pt x="250" y="208"/>
                      <a:pt x="264" y="212"/>
                    </a:cubicBezTo>
                    <a:cubicBezTo>
                      <a:pt x="281" y="218"/>
                      <a:pt x="294" y="224"/>
                      <a:pt x="302" y="231"/>
                    </a:cubicBezTo>
                    <a:cubicBezTo>
                      <a:pt x="313" y="241"/>
                      <a:pt x="318" y="254"/>
                      <a:pt x="318" y="271"/>
                    </a:cubicBezTo>
                    <a:cubicBezTo>
                      <a:pt x="319" y="290"/>
                      <a:pt x="312" y="304"/>
                      <a:pt x="300" y="314"/>
                    </a:cubicBezTo>
                    <a:cubicBezTo>
                      <a:pt x="288" y="325"/>
                      <a:pt x="272" y="332"/>
                      <a:pt x="248" y="333"/>
                    </a:cubicBezTo>
                    <a:cubicBezTo>
                      <a:pt x="248" y="355"/>
                      <a:pt x="248" y="355"/>
                      <a:pt x="248" y="355"/>
                    </a:cubicBezTo>
                    <a:cubicBezTo>
                      <a:pt x="219" y="355"/>
                      <a:pt x="219" y="355"/>
                      <a:pt x="219" y="355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196" y="333"/>
                      <a:pt x="183" y="325"/>
                      <a:pt x="171" y="313"/>
                    </a:cubicBezTo>
                    <a:cubicBezTo>
                      <a:pt x="158" y="302"/>
                      <a:pt x="151" y="286"/>
                      <a:pt x="151" y="266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2" y="276"/>
                      <a:pt x="204" y="283"/>
                      <a:pt x="207" y="288"/>
                    </a:cubicBezTo>
                    <a:cubicBezTo>
                      <a:pt x="216" y="299"/>
                      <a:pt x="254" y="297"/>
                      <a:pt x="263" y="290"/>
                    </a:cubicBezTo>
                    <a:cubicBezTo>
                      <a:pt x="272" y="284"/>
                      <a:pt x="272" y="271"/>
                      <a:pt x="264" y="264"/>
                    </a:cubicBezTo>
                    <a:cubicBezTo>
                      <a:pt x="245" y="249"/>
                      <a:pt x="198" y="252"/>
                      <a:pt x="170" y="228"/>
                    </a:cubicBezTo>
                    <a:close/>
                    <a:moveTo>
                      <a:pt x="69" y="69"/>
                    </a:moveTo>
                    <a:cubicBezTo>
                      <a:pt x="111" y="26"/>
                      <a:pt x="170" y="0"/>
                      <a:pt x="235" y="0"/>
                    </a:cubicBezTo>
                    <a:cubicBezTo>
                      <a:pt x="300" y="0"/>
                      <a:pt x="359" y="26"/>
                      <a:pt x="401" y="69"/>
                    </a:cubicBezTo>
                    <a:cubicBezTo>
                      <a:pt x="444" y="111"/>
                      <a:pt x="470" y="170"/>
                      <a:pt x="470" y="235"/>
                    </a:cubicBezTo>
                    <a:cubicBezTo>
                      <a:pt x="470" y="300"/>
                      <a:pt x="444" y="359"/>
                      <a:pt x="401" y="401"/>
                    </a:cubicBezTo>
                    <a:cubicBezTo>
                      <a:pt x="359" y="444"/>
                      <a:pt x="300" y="470"/>
                      <a:pt x="235" y="470"/>
                    </a:cubicBezTo>
                    <a:cubicBezTo>
                      <a:pt x="170" y="470"/>
                      <a:pt x="111" y="444"/>
                      <a:pt x="69" y="401"/>
                    </a:cubicBezTo>
                    <a:cubicBezTo>
                      <a:pt x="26" y="359"/>
                      <a:pt x="0" y="300"/>
                      <a:pt x="0" y="235"/>
                    </a:cubicBezTo>
                    <a:cubicBezTo>
                      <a:pt x="0" y="170"/>
                      <a:pt x="26" y="111"/>
                      <a:pt x="69" y="69"/>
                    </a:cubicBez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3114900" y="1404867"/>
            <a:ext cx="1527732" cy="1527733"/>
            <a:chOff x="2909118" y="1337969"/>
            <a:chExt cx="1454983" cy="1454984"/>
          </a:xfrm>
        </p:grpSpPr>
        <p:sp>
          <p:nvSpPr>
            <p:cNvPr id="37" name="任意多边形 36"/>
            <p:cNvSpPr/>
            <p:nvPr/>
          </p:nvSpPr>
          <p:spPr>
            <a:xfrm>
              <a:off x="2909118" y="1337969"/>
              <a:ext cx="1454983" cy="1454984"/>
            </a:xfrm>
            <a:custGeom>
              <a:avLst/>
              <a:gdLst>
                <a:gd name="connsiteX0" fmla="*/ 1752600 w 3505200"/>
                <a:gd name="connsiteY0" fmla="*/ 558800 h 3505200"/>
                <a:gd name="connsiteX1" fmla="*/ 558800 w 3505200"/>
                <a:gd name="connsiteY1" fmla="*/ 1752600 h 3505200"/>
                <a:gd name="connsiteX2" fmla="*/ 1752600 w 3505200"/>
                <a:gd name="connsiteY2" fmla="*/ 2946400 h 3505200"/>
                <a:gd name="connsiteX3" fmla="*/ 2946400 w 3505200"/>
                <a:gd name="connsiteY3" fmla="*/ 1752600 h 3505200"/>
                <a:gd name="connsiteX4" fmla="*/ 1752600 w 3505200"/>
                <a:gd name="connsiteY4" fmla="*/ 558800 h 3505200"/>
                <a:gd name="connsiteX5" fmla="*/ 877887 w 3505200"/>
                <a:gd name="connsiteY5" fmla="*/ 451020 h 3505200"/>
                <a:gd name="connsiteX6" fmla="*/ 793920 w 3505200"/>
                <a:gd name="connsiteY6" fmla="*/ 534987 h 3505200"/>
                <a:gd name="connsiteX7" fmla="*/ 877887 w 3505200"/>
                <a:gd name="connsiteY7" fmla="*/ 618954 h 3505200"/>
                <a:gd name="connsiteX8" fmla="*/ 961854 w 3505200"/>
                <a:gd name="connsiteY8" fmla="*/ 534987 h 3505200"/>
                <a:gd name="connsiteX9" fmla="*/ 877887 w 3505200"/>
                <a:gd name="connsiteY9" fmla="*/ 451020 h 3505200"/>
                <a:gd name="connsiteX10" fmla="*/ 1752600 w 3505200"/>
                <a:gd name="connsiteY10" fmla="*/ 0 h 3505200"/>
                <a:gd name="connsiteX11" fmla="*/ 3505200 w 3505200"/>
                <a:gd name="connsiteY11" fmla="*/ 1752600 h 3505200"/>
                <a:gd name="connsiteX12" fmla="*/ 1752600 w 3505200"/>
                <a:gd name="connsiteY12" fmla="*/ 3505200 h 3505200"/>
                <a:gd name="connsiteX13" fmla="*/ 0 w 3505200"/>
                <a:gd name="connsiteY13" fmla="*/ 1752600 h 3505200"/>
                <a:gd name="connsiteX14" fmla="*/ 1752600 w 3505200"/>
                <a:gd name="connsiteY1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5200" h="3505200">
                  <a:moveTo>
                    <a:pt x="1752600" y="558800"/>
                  </a:moveTo>
                  <a:cubicBezTo>
                    <a:pt x="1093282" y="558800"/>
                    <a:pt x="558800" y="1093282"/>
                    <a:pt x="558800" y="1752600"/>
                  </a:cubicBezTo>
                  <a:cubicBezTo>
                    <a:pt x="558800" y="2411918"/>
                    <a:pt x="1093282" y="2946400"/>
                    <a:pt x="1752600" y="2946400"/>
                  </a:cubicBezTo>
                  <a:cubicBezTo>
                    <a:pt x="2411918" y="2946400"/>
                    <a:pt x="2946400" y="2411918"/>
                    <a:pt x="2946400" y="1752600"/>
                  </a:cubicBezTo>
                  <a:cubicBezTo>
                    <a:pt x="2946400" y="1093282"/>
                    <a:pt x="2411918" y="558800"/>
                    <a:pt x="1752600" y="558800"/>
                  </a:cubicBezTo>
                  <a:close/>
                  <a:moveTo>
                    <a:pt x="877887" y="451020"/>
                  </a:moveTo>
                  <a:cubicBezTo>
                    <a:pt x="831513" y="451020"/>
                    <a:pt x="793920" y="488613"/>
                    <a:pt x="793920" y="534987"/>
                  </a:cubicBezTo>
                  <a:cubicBezTo>
                    <a:pt x="793920" y="581361"/>
                    <a:pt x="831513" y="618954"/>
                    <a:pt x="877887" y="618954"/>
                  </a:cubicBezTo>
                  <a:cubicBezTo>
                    <a:pt x="924261" y="618954"/>
                    <a:pt x="961854" y="581361"/>
                    <a:pt x="961854" y="534987"/>
                  </a:cubicBezTo>
                  <a:cubicBezTo>
                    <a:pt x="961854" y="488613"/>
                    <a:pt x="924261" y="451020"/>
                    <a:pt x="877887" y="451020"/>
                  </a:cubicBezTo>
                  <a:close/>
                  <a:moveTo>
                    <a:pt x="1752600" y="0"/>
                  </a:moveTo>
                  <a:cubicBezTo>
                    <a:pt x="2720534" y="0"/>
                    <a:pt x="3505200" y="784666"/>
                    <a:pt x="3505200" y="1752600"/>
                  </a:cubicBezTo>
                  <a:cubicBezTo>
                    <a:pt x="3505200" y="2720534"/>
                    <a:pt x="2720534" y="3505200"/>
                    <a:pt x="1752600" y="3505200"/>
                  </a:cubicBezTo>
                  <a:cubicBezTo>
                    <a:pt x="784666" y="3505200"/>
                    <a:pt x="0" y="2720534"/>
                    <a:pt x="0" y="1752600"/>
                  </a:cubicBezTo>
                  <a:cubicBezTo>
                    <a:pt x="0" y="784666"/>
                    <a:pt x="784666" y="0"/>
                    <a:pt x="17526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84000"/>
                  </a:sysClr>
                </a:gs>
                <a:gs pos="0">
                  <a:sysClr val="window" lastClr="FFFFFF">
                    <a:lumMod val="91000"/>
                  </a:sys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lIns="96010" tIns="48005" rIns="96010" bIns="48005" rtlCol="0" anchor="ctr"/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0" kern="0" dirty="0">
                <a:solidFill>
                  <a:prstClr val="white"/>
                </a:solidFill>
                <a:latin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404330" y="1818163"/>
              <a:ext cx="488359" cy="479865"/>
              <a:chOff x="5037571" y="856343"/>
              <a:chExt cx="715006" cy="702571"/>
            </a:xfrm>
            <a:solidFill>
              <a:srgbClr val="005A9E"/>
            </a:solidFill>
          </p:grpSpPr>
          <p:sp>
            <p:nvSpPr>
              <p:cNvPr id="39" name="Freeform 39"/>
              <p:cNvSpPr/>
              <p:nvPr/>
            </p:nvSpPr>
            <p:spPr bwMode="auto">
              <a:xfrm>
                <a:off x="5468769" y="856343"/>
                <a:ext cx="244675" cy="244675"/>
              </a:xfrm>
              <a:custGeom>
                <a:avLst/>
                <a:gdLst>
                  <a:gd name="T0" fmla="*/ 19 w 283"/>
                  <a:gd name="T1" fmla="*/ 0 h 283"/>
                  <a:gd name="T2" fmla="*/ 264 w 283"/>
                  <a:gd name="T3" fmla="*/ 0 h 283"/>
                  <a:gd name="T4" fmla="*/ 276 w 283"/>
                  <a:gd name="T5" fmla="*/ 4 h 283"/>
                  <a:gd name="T6" fmla="*/ 224 w 283"/>
                  <a:gd name="T7" fmla="*/ 38 h 283"/>
                  <a:gd name="T8" fmla="*/ 97 w 283"/>
                  <a:gd name="T9" fmla="*/ 38 h 283"/>
                  <a:gd name="T10" fmla="*/ 90 w 283"/>
                  <a:gd name="T11" fmla="*/ 38 h 283"/>
                  <a:gd name="T12" fmla="*/ 38 w 283"/>
                  <a:gd name="T13" fmla="*/ 38 h 283"/>
                  <a:gd name="T14" fmla="*/ 38 w 283"/>
                  <a:gd name="T15" fmla="*/ 245 h 283"/>
                  <a:gd name="T16" fmla="*/ 103 w 283"/>
                  <a:gd name="T17" fmla="*/ 245 h 283"/>
                  <a:gd name="T18" fmla="*/ 127 w 283"/>
                  <a:gd name="T19" fmla="*/ 245 h 283"/>
                  <a:gd name="T20" fmla="*/ 245 w 283"/>
                  <a:gd name="T21" fmla="*/ 245 h 283"/>
                  <a:gd name="T22" fmla="*/ 245 w 283"/>
                  <a:gd name="T23" fmla="*/ 152 h 283"/>
                  <a:gd name="T24" fmla="*/ 283 w 283"/>
                  <a:gd name="T25" fmla="*/ 115 h 283"/>
                  <a:gd name="T26" fmla="*/ 283 w 283"/>
                  <a:gd name="T27" fmla="*/ 264 h 283"/>
                  <a:gd name="T28" fmla="*/ 264 w 283"/>
                  <a:gd name="T29" fmla="*/ 283 h 283"/>
                  <a:gd name="T30" fmla="*/ 19 w 283"/>
                  <a:gd name="T31" fmla="*/ 283 h 283"/>
                  <a:gd name="T32" fmla="*/ 0 w 283"/>
                  <a:gd name="T33" fmla="*/ 264 h 283"/>
                  <a:gd name="T34" fmla="*/ 0 w 283"/>
                  <a:gd name="T35" fmla="*/ 19 h 283"/>
                  <a:gd name="T36" fmla="*/ 19 w 283"/>
                  <a:gd name="T3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3" h="283">
                    <a:moveTo>
                      <a:pt x="19" y="0"/>
                    </a:moveTo>
                    <a:cubicBezTo>
                      <a:pt x="264" y="0"/>
                      <a:pt x="264" y="0"/>
                      <a:pt x="264" y="0"/>
                    </a:cubicBezTo>
                    <a:cubicBezTo>
                      <a:pt x="269" y="0"/>
                      <a:pt x="273" y="2"/>
                      <a:pt x="276" y="4"/>
                    </a:cubicBezTo>
                    <a:cubicBezTo>
                      <a:pt x="259" y="16"/>
                      <a:pt x="242" y="27"/>
                      <a:pt x="224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2" y="38"/>
                      <a:pt x="90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245"/>
                      <a:pt x="38" y="245"/>
                      <a:pt x="38" y="245"/>
                    </a:cubicBezTo>
                    <a:cubicBezTo>
                      <a:pt x="103" y="245"/>
                      <a:pt x="103" y="245"/>
                      <a:pt x="103" y="245"/>
                    </a:cubicBezTo>
                    <a:cubicBezTo>
                      <a:pt x="111" y="247"/>
                      <a:pt x="119" y="247"/>
                      <a:pt x="127" y="245"/>
                    </a:cubicBezTo>
                    <a:cubicBezTo>
                      <a:pt x="245" y="245"/>
                      <a:pt x="245" y="245"/>
                      <a:pt x="245" y="245"/>
                    </a:cubicBezTo>
                    <a:cubicBezTo>
                      <a:pt x="245" y="152"/>
                      <a:pt x="245" y="152"/>
                      <a:pt x="245" y="152"/>
                    </a:cubicBezTo>
                    <a:cubicBezTo>
                      <a:pt x="258" y="140"/>
                      <a:pt x="270" y="128"/>
                      <a:pt x="283" y="115"/>
                    </a:cubicBezTo>
                    <a:cubicBezTo>
                      <a:pt x="283" y="264"/>
                      <a:pt x="283" y="264"/>
                      <a:pt x="283" y="264"/>
                    </a:cubicBezTo>
                    <a:cubicBezTo>
                      <a:pt x="283" y="274"/>
                      <a:pt x="275" y="283"/>
                      <a:pt x="264" y="283"/>
                    </a:cubicBezTo>
                    <a:cubicBezTo>
                      <a:pt x="19" y="283"/>
                      <a:pt x="19" y="283"/>
                      <a:pt x="19" y="283"/>
                    </a:cubicBezTo>
                    <a:cubicBezTo>
                      <a:pt x="9" y="283"/>
                      <a:pt x="0" y="274"/>
                      <a:pt x="0" y="26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Freeform 40"/>
              <p:cNvSpPr>
                <a:spLocks noEditPoints="1"/>
              </p:cNvSpPr>
              <p:nvPr/>
            </p:nvSpPr>
            <p:spPr bwMode="auto">
              <a:xfrm>
                <a:off x="5037571" y="889259"/>
                <a:ext cx="423518" cy="669655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5532772" y="870972"/>
                <a:ext cx="219805" cy="176283"/>
              </a:xfrm>
              <a:custGeom>
                <a:avLst/>
                <a:gdLst>
                  <a:gd name="T0" fmla="*/ 35 w 254"/>
                  <a:gd name="T1" fmla="*/ 62 h 204"/>
                  <a:gd name="T2" fmla="*/ 0 w 254"/>
                  <a:gd name="T3" fmla="*/ 66 h 204"/>
                  <a:gd name="T4" fmla="*/ 11 w 254"/>
                  <a:gd name="T5" fmla="*/ 171 h 204"/>
                  <a:gd name="T6" fmla="*/ 48 w 254"/>
                  <a:gd name="T7" fmla="*/ 195 h 204"/>
                  <a:gd name="T8" fmla="*/ 243 w 254"/>
                  <a:gd name="T9" fmla="*/ 20 h 204"/>
                  <a:gd name="T10" fmla="*/ 230 w 254"/>
                  <a:gd name="T11" fmla="*/ 7 h 204"/>
                  <a:gd name="T12" fmla="*/ 53 w 254"/>
                  <a:gd name="T13" fmla="*/ 116 h 204"/>
                  <a:gd name="T14" fmla="*/ 35 w 254"/>
                  <a:gd name="T15" fmla="*/ 6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204">
                    <a:moveTo>
                      <a:pt x="35" y="62"/>
                    </a:moveTo>
                    <a:cubicBezTo>
                      <a:pt x="31" y="48"/>
                      <a:pt x="0" y="51"/>
                      <a:pt x="0" y="66"/>
                    </a:cubicBezTo>
                    <a:cubicBezTo>
                      <a:pt x="0" y="113"/>
                      <a:pt x="4" y="130"/>
                      <a:pt x="11" y="171"/>
                    </a:cubicBezTo>
                    <a:cubicBezTo>
                      <a:pt x="14" y="186"/>
                      <a:pt x="36" y="204"/>
                      <a:pt x="48" y="195"/>
                    </a:cubicBezTo>
                    <a:cubicBezTo>
                      <a:pt x="133" y="135"/>
                      <a:pt x="169" y="92"/>
                      <a:pt x="243" y="20"/>
                    </a:cubicBezTo>
                    <a:cubicBezTo>
                      <a:pt x="254" y="9"/>
                      <a:pt x="240" y="0"/>
                      <a:pt x="230" y="7"/>
                    </a:cubicBezTo>
                    <a:cubicBezTo>
                      <a:pt x="158" y="56"/>
                      <a:pt x="123" y="73"/>
                      <a:pt x="53" y="116"/>
                    </a:cubicBezTo>
                    <a:cubicBezTo>
                      <a:pt x="42" y="95"/>
                      <a:pt x="40" y="80"/>
                      <a:pt x="35" y="62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107606" y="3289639"/>
            <a:ext cx="1527732" cy="1527733"/>
            <a:chOff x="4806934" y="3132990"/>
            <a:chExt cx="1454983" cy="1454984"/>
          </a:xfrm>
        </p:grpSpPr>
        <p:sp>
          <p:nvSpPr>
            <p:cNvPr id="43" name="任意多边形 42"/>
            <p:cNvSpPr/>
            <p:nvPr/>
          </p:nvSpPr>
          <p:spPr>
            <a:xfrm>
              <a:off x="4806934" y="3132990"/>
              <a:ext cx="1454983" cy="1454984"/>
            </a:xfrm>
            <a:custGeom>
              <a:avLst/>
              <a:gdLst>
                <a:gd name="connsiteX0" fmla="*/ 1752600 w 3505200"/>
                <a:gd name="connsiteY0" fmla="*/ 558800 h 3505200"/>
                <a:gd name="connsiteX1" fmla="*/ 558800 w 3505200"/>
                <a:gd name="connsiteY1" fmla="*/ 1752600 h 3505200"/>
                <a:gd name="connsiteX2" fmla="*/ 1752600 w 3505200"/>
                <a:gd name="connsiteY2" fmla="*/ 2946400 h 3505200"/>
                <a:gd name="connsiteX3" fmla="*/ 2946400 w 3505200"/>
                <a:gd name="connsiteY3" fmla="*/ 1752600 h 3505200"/>
                <a:gd name="connsiteX4" fmla="*/ 1752600 w 3505200"/>
                <a:gd name="connsiteY4" fmla="*/ 558800 h 3505200"/>
                <a:gd name="connsiteX5" fmla="*/ 877887 w 3505200"/>
                <a:gd name="connsiteY5" fmla="*/ 451020 h 3505200"/>
                <a:gd name="connsiteX6" fmla="*/ 793920 w 3505200"/>
                <a:gd name="connsiteY6" fmla="*/ 534987 h 3505200"/>
                <a:gd name="connsiteX7" fmla="*/ 877887 w 3505200"/>
                <a:gd name="connsiteY7" fmla="*/ 618954 h 3505200"/>
                <a:gd name="connsiteX8" fmla="*/ 961854 w 3505200"/>
                <a:gd name="connsiteY8" fmla="*/ 534987 h 3505200"/>
                <a:gd name="connsiteX9" fmla="*/ 877887 w 3505200"/>
                <a:gd name="connsiteY9" fmla="*/ 451020 h 3505200"/>
                <a:gd name="connsiteX10" fmla="*/ 1752600 w 3505200"/>
                <a:gd name="connsiteY10" fmla="*/ 0 h 3505200"/>
                <a:gd name="connsiteX11" fmla="*/ 3505200 w 3505200"/>
                <a:gd name="connsiteY11" fmla="*/ 1752600 h 3505200"/>
                <a:gd name="connsiteX12" fmla="*/ 1752600 w 3505200"/>
                <a:gd name="connsiteY12" fmla="*/ 3505200 h 3505200"/>
                <a:gd name="connsiteX13" fmla="*/ 0 w 3505200"/>
                <a:gd name="connsiteY13" fmla="*/ 1752600 h 3505200"/>
                <a:gd name="connsiteX14" fmla="*/ 1752600 w 3505200"/>
                <a:gd name="connsiteY1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5200" h="3505200">
                  <a:moveTo>
                    <a:pt x="1752600" y="558800"/>
                  </a:moveTo>
                  <a:cubicBezTo>
                    <a:pt x="1093282" y="558800"/>
                    <a:pt x="558800" y="1093282"/>
                    <a:pt x="558800" y="1752600"/>
                  </a:cubicBezTo>
                  <a:cubicBezTo>
                    <a:pt x="558800" y="2411918"/>
                    <a:pt x="1093282" y="2946400"/>
                    <a:pt x="1752600" y="2946400"/>
                  </a:cubicBezTo>
                  <a:cubicBezTo>
                    <a:pt x="2411918" y="2946400"/>
                    <a:pt x="2946400" y="2411918"/>
                    <a:pt x="2946400" y="1752600"/>
                  </a:cubicBezTo>
                  <a:cubicBezTo>
                    <a:pt x="2946400" y="1093282"/>
                    <a:pt x="2411918" y="558800"/>
                    <a:pt x="1752600" y="558800"/>
                  </a:cubicBezTo>
                  <a:close/>
                  <a:moveTo>
                    <a:pt x="877887" y="451020"/>
                  </a:moveTo>
                  <a:cubicBezTo>
                    <a:pt x="831513" y="451020"/>
                    <a:pt x="793920" y="488613"/>
                    <a:pt x="793920" y="534987"/>
                  </a:cubicBezTo>
                  <a:cubicBezTo>
                    <a:pt x="793920" y="581361"/>
                    <a:pt x="831513" y="618954"/>
                    <a:pt x="877887" y="618954"/>
                  </a:cubicBezTo>
                  <a:cubicBezTo>
                    <a:pt x="924261" y="618954"/>
                    <a:pt x="961854" y="581361"/>
                    <a:pt x="961854" y="534987"/>
                  </a:cubicBezTo>
                  <a:cubicBezTo>
                    <a:pt x="961854" y="488613"/>
                    <a:pt x="924261" y="451020"/>
                    <a:pt x="877887" y="451020"/>
                  </a:cubicBezTo>
                  <a:close/>
                  <a:moveTo>
                    <a:pt x="1752600" y="0"/>
                  </a:moveTo>
                  <a:cubicBezTo>
                    <a:pt x="2720534" y="0"/>
                    <a:pt x="3505200" y="784666"/>
                    <a:pt x="3505200" y="1752600"/>
                  </a:cubicBezTo>
                  <a:cubicBezTo>
                    <a:pt x="3505200" y="2720534"/>
                    <a:pt x="2720534" y="3505200"/>
                    <a:pt x="1752600" y="3505200"/>
                  </a:cubicBezTo>
                  <a:cubicBezTo>
                    <a:pt x="784666" y="3505200"/>
                    <a:pt x="0" y="2720534"/>
                    <a:pt x="0" y="1752600"/>
                  </a:cubicBezTo>
                  <a:cubicBezTo>
                    <a:pt x="0" y="784666"/>
                    <a:pt x="784666" y="0"/>
                    <a:pt x="17526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84000"/>
                  </a:sysClr>
                </a:gs>
                <a:gs pos="0">
                  <a:sysClr val="window" lastClr="FFFFFF">
                    <a:lumMod val="91000"/>
                  </a:sys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lIns="96010" tIns="48005" rIns="96010" bIns="48005" rtlCol="0" anchor="ctr"/>
            <a:lstStyle/>
            <a:p>
              <a:pPr algn="ctr" defTabSz="9601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0" kern="0" dirty="0">
                <a:solidFill>
                  <a:prstClr val="white"/>
                </a:solidFill>
                <a:latin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313642" y="3631790"/>
              <a:ext cx="484361" cy="457384"/>
              <a:chOff x="6460269" y="872801"/>
              <a:chExt cx="709154" cy="669655"/>
            </a:xfrm>
            <a:solidFill>
              <a:srgbClr val="005A9E"/>
            </a:solidFill>
          </p:grpSpPr>
          <p:sp>
            <p:nvSpPr>
              <p:cNvPr id="45" name="Freeform 42"/>
              <p:cNvSpPr>
                <a:spLocks noEditPoints="1"/>
              </p:cNvSpPr>
              <p:nvPr/>
            </p:nvSpPr>
            <p:spPr bwMode="auto">
              <a:xfrm>
                <a:off x="6460269" y="872801"/>
                <a:ext cx="442902" cy="669655"/>
              </a:xfrm>
              <a:custGeom>
                <a:avLst/>
                <a:gdLst>
                  <a:gd name="T0" fmla="*/ 250 w 512"/>
                  <a:gd name="T1" fmla="*/ 737 h 775"/>
                  <a:gd name="T2" fmla="*/ 209 w 512"/>
                  <a:gd name="T3" fmla="*/ 775 h 775"/>
                  <a:gd name="T4" fmla="*/ 173 w 512"/>
                  <a:gd name="T5" fmla="*/ 762 h 775"/>
                  <a:gd name="T6" fmla="*/ 159 w 512"/>
                  <a:gd name="T7" fmla="*/ 762 h 775"/>
                  <a:gd name="T8" fmla="*/ 124 w 512"/>
                  <a:gd name="T9" fmla="*/ 775 h 775"/>
                  <a:gd name="T10" fmla="*/ 83 w 512"/>
                  <a:gd name="T11" fmla="*/ 737 h 775"/>
                  <a:gd name="T12" fmla="*/ 75 w 512"/>
                  <a:gd name="T13" fmla="*/ 475 h 775"/>
                  <a:gd name="T14" fmla="*/ 65 w 512"/>
                  <a:gd name="T15" fmla="*/ 474 h 775"/>
                  <a:gd name="T16" fmla="*/ 21 w 512"/>
                  <a:gd name="T17" fmla="*/ 441 h 775"/>
                  <a:gd name="T18" fmla="*/ 19 w 512"/>
                  <a:gd name="T19" fmla="*/ 214 h 775"/>
                  <a:gd name="T20" fmla="*/ 48 w 512"/>
                  <a:gd name="T21" fmla="*/ 189 h 775"/>
                  <a:gd name="T22" fmla="*/ 119 w 512"/>
                  <a:gd name="T23" fmla="*/ 181 h 775"/>
                  <a:gd name="T24" fmla="*/ 131 w 512"/>
                  <a:gd name="T25" fmla="*/ 186 h 775"/>
                  <a:gd name="T26" fmla="*/ 166 w 512"/>
                  <a:gd name="T27" fmla="*/ 239 h 775"/>
                  <a:gd name="T28" fmla="*/ 202 w 512"/>
                  <a:gd name="T29" fmla="*/ 186 h 775"/>
                  <a:gd name="T30" fmla="*/ 213 w 512"/>
                  <a:gd name="T31" fmla="*/ 181 h 775"/>
                  <a:gd name="T32" fmla="*/ 269 w 512"/>
                  <a:gd name="T33" fmla="*/ 184 h 775"/>
                  <a:gd name="T34" fmla="*/ 286 w 512"/>
                  <a:gd name="T35" fmla="*/ 190 h 775"/>
                  <a:gd name="T36" fmla="*/ 361 w 512"/>
                  <a:gd name="T37" fmla="*/ 220 h 775"/>
                  <a:gd name="T38" fmla="*/ 454 w 512"/>
                  <a:gd name="T39" fmla="*/ 179 h 775"/>
                  <a:gd name="T40" fmla="*/ 503 w 512"/>
                  <a:gd name="T41" fmla="*/ 193 h 775"/>
                  <a:gd name="T42" fmla="*/ 488 w 512"/>
                  <a:gd name="T43" fmla="*/ 243 h 775"/>
                  <a:gd name="T44" fmla="*/ 382 w 512"/>
                  <a:gd name="T45" fmla="*/ 290 h 775"/>
                  <a:gd name="T46" fmla="*/ 359 w 512"/>
                  <a:gd name="T47" fmla="*/ 294 h 775"/>
                  <a:gd name="T48" fmla="*/ 266 w 512"/>
                  <a:gd name="T49" fmla="*/ 263 h 775"/>
                  <a:gd name="T50" fmla="*/ 261 w 512"/>
                  <a:gd name="T51" fmla="*/ 265 h 775"/>
                  <a:gd name="T52" fmla="*/ 250 w 512"/>
                  <a:gd name="T53" fmla="*/ 737 h 775"/>
                  <a:gd name="T54" fmla="*/ 168 w 512"/>
                  <a:gd name="T55" fmla="*/ 1 h 775"/>
                  <a:gd name="T56" fmla="*/ 233 w 512"/>
                  <a:gd name="T57" fmla="*/ 72 h 775"/>
                  <a:gd name="T58" fmla="*/ 165 w 512"/>
                  <a:gd name="T59" fmla="*/ 157 h 775"/>
                  <a:gd name="T60" fmla="*/ 99 w 512"/>
                  <a:gd name="T61" fmla="*/ 70 h 775"/>
                  <a:gd name="T62" fmla="*/ 168 w 512"/>
                  <a:gd name="T63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12" h="775">
                    <a:moveTo>
                      <a:pt x="250" y="737"/>
                    </a:moveTo>
                    <a:cubicBezTo>
                      <a:pt x="249" y="758"/>
                      <a:pt x="228" y="775"/>
                      <a:pt x="209" y="775"/>
                    </a:cubicBezTo>
                    <a:cubicBezTo>
                      <a:pt x="196" y="775"/>
                      <a:pt x="180" y="770"/>
                      <a:pt x="173" y="762"/>
                    </a:cubicBezTo>
                    <a:cubicBezTo>
                      <a:pt x="170" y="757"/>
                      <a:pt x="163" y="757"/>
                      <a:pt x="159" y="762"/>
                    </a:cubicBezTo>
                    <a:cubicBezTo>
                      <a:pt x="153" y="770"/>
                      <a:pt x="137" y="775"/>
                      <a:pt x="124" y="775"/>
                    </a:cubicBezTo>
                    <a:cubicBezTo>
                      <a:pt x="105" y="775"/>
                      <a:pt x="84" y="758"/>
                      <a:pt x="83" y="737"/>
                    </a:cubicBezTo>
                    <a:cubicBezTo>
                      <a:pt x="75" y="475"/>
                      <a:pt x="75" y="475"/>
                      <a:pt x="75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6" y="472"/>
                      <a:pt x="24" y="460"/>
                      <a:pt x="21" y="441"/>
                    </a:cubicBezTo>
                    <a:cubicBezTo>
                      <a:pt x="0" y="333"/>
                      <a:pt x="4" y="328"/>
                      <a:pt x="19" y="214"/>
                    </a:cubicBezTo>
                    <a:cubicBezTo>
                      <a:pt x="21" y="206"/>
                      <a:pt x="30" y="191"/>
                      <a:pt x="48" y="189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24" y="180"/>
                      <a:pt x="128" y="182"/>
                      <a:pt x="131" y="186"/>
                    </a:cubicBezTo>
                    <a:cubicBezTo>
                      <a:pt x="166" y="239"/>
                      <a:pt x="166" y="239"/>
                      <a:pt x="166" y="239"/>
                    </a:cubicBezTo>
                    <a:cubicBezTo>
                      <a:pt x="202" y="186"/>
                      <a:pt x="202" y="186"/>
                      <a:pt x="202" y="186"/>
                    </a:cubicBezTo>
                    <a:cubicBezTo>
                      <a:pt x="204" y="182"/>
                      <a:pt x="209" y="180"/>
                      <a:pt x="213" y="181"/>
                    </a:cubicBezTo>
                    <a:cubicBezTo>
                      <a:pt x="219" y="181"/>
                      <a:pt x="248" y="183"/>
                      <a:pt x="269" y="184"/>
                    </a:cubicBezTo>
                    <a:cubicBezTo>
                      <a:pt x="275" y="185"/>
                      <a:pt x="281" y="186"/>
                      <a:pt x="286" y="190"/>
                    </a:cubicBezTo>
                    <a:cubicBezTo>
                      <a:pt x="309" y="204"/>
                      <a:pt x="334" y="215"/>
                      <a:pt x="361" y="220"/>
                    </a:cubicBezTo>
                    <a:cubicBezTo>
                      <a:pt x="393" y="209"/>
                      <a:pt x="424" y="195"/>
                      <a:pt x="454" y="179"/>
                    </a:cubicBezTo>
                    <a:cubicBezTo>
                      <a:pt x="471" y="169"/>
                      <a:pt x="493" y="176"/>
                      <a:pt x="503" y="193"/>
                    </a:cubicBezTo>
                    <a:cubicBezTo>
                      <a:pt x="512" y="211"/>
                      <a:pt x="506" y="233"/>
                      <a:pt x="488" y="243"/>
                    </a:cubicBezTo>
                    <a:cubicBezTo>
                      <a:pt x="452" y="262"/>
                      <a:pt x="420" y="274"/>
                      <a:pt x="382" y="290"/>
                    </a:cubicBezTo>
                    <a:cubicBezTo>
                      <a:pt x="375" y="293"/>
                      <a:pt x="367" y="295"/>
                      <a:pt x="359" y="294"/>
                    </a:cubicBezTo>
                    <a:cubicBezTo>
                      <a:pt x="326" y="288"/>
                      <a:pt x="296" y="279"/>
                      <a:pt x="266" y="263"/>
                    </a:cubicBezTo>
                    <a:cubicBezTo>
                      <a:pt x="261" y="265"/>
                      <a:pt x="261" y="265"/>
                      <a:pt x="261" y="265"/>
                    </a:cubicBezTo>
                    <a:cubicBezTo>
                      <a:pt x="250" y="737"/>
                      <a:pt x="250" y="737"/>
                      <a:pt x="250" y="737"/>
                    </a:cubicBezTo>
                    <a:close/>
                    <a:moveTo>
                      <a:pt x="168" y="1"/>
                    </a:moveTo>
                    <a:cubicBezTo>
                      <a:pt x="205" y="1"/>
                      <a:pt x="234" y="33"/>
                      <a:pt x="233" y="72"/>
                    </a:cubicBezTo>
                    <a:cubicBezTo>
                      <a:pt x="233" y="111"/>
                      <a:pt x="202" y="158"/>
                      <a:pt x="165" y="157"/>
                    </a:cubicBezTo>
                    <a:cubicBezTo>
                      <a:pt x="128" y="156"/>
                      <a:pt x="99" y="109"/>
                      <a:pt x="99" y="70"/>
                    </a:cubicBezTo>
                    <a:cubicBezTo>
                      <a:pt x="100" y="31"/>
                      <a:pt x="131" y="0"/>
                      <a:pt x="168" y="1"/>
                    </a:cubicBez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Freeform 43"/>
              <p:cNvSpPr>
                <a:spLocks noEditPoints="1"/>
              </p:cNvSpPr>
              <p:nvPr/>
            </p:nvSpPr>
            <p:spPr bwMode="auto">
              <a:xfrm>
                <a:off x="6735299" y="1108698"/>
                <a:ext cx="434124" cy="433758"/>
              </a:xfrm>
              <a:custGeom>
                <a:avLst/>
                <a:gdLst>
                  <a:gd name="T0" fmla="*/ 388 w 502"/>
                  <a:gd name="T1" fmla="*/ 388 h 502"/>
                  <a:gd name="T2" fmla="*/ 383 w 502"/>
                  <a:gd name="T3" fmla="*/ 335 h 502"/>
                  <a:gd name="T4" fmla="*/ 334 w 502"/>
                  <a:gd name="T5" fmla="*/ 426 h 502"/>
                  <a:gd name="T6" fmla="*/ 445 w 502"/>
                  <a:gd name="T7" fmla="*/ 251 h 502"/>
                  <a:gd name="T8" fmla="*/ 393 w 502"/>
                  <a:gd name="T9" fmla="*/ 214 h 502"/>
                  <a:gd name="T10" fmla="*/ 392 w 502"/>
                  <a:gd name="T11" fmla="*/ 297 h 502"/>
                  <a:gd name="T12" fmla="*/ 430 w 502"/>
                  <a:gd name="T13" fmla="*/ 176 h 502"/>
                  <a:gd name="T14" fmla="*/ 332 w 502"/>
                  <a:gd name="T15" fmla="*/ 75 h 502"/>
                  <a:gd name="T16" fmla="*/ 385 w 502"/>
                  <a:gd name="T17" fmla="*/ 176 h 502"/>
                  <a:gd name="T18" fmla="*/ 72 w 502"/>
                  <a:gd name="T19" fmla="*/ 176 h 502"/>
                  <a:gd name="T20" fmla="*/ 150 w 502"/>
                  <a:gd name="T21" fmla="*/ 117 h 502"/>
                  <a:gd name="T22" fmla="*/ 114 w 502"/>
                  <a:gd name="T23" fmla="*/ 114 h 502"/>
                  <a:gd name="T24" fmla="*/ 165 w 502"/>
                  <a:gd name="T25" fmla="*/ 176 h 502"/>
                  <a:gd name="T26" fmla="*/ 236 w 502"/>
                  <a:gd name="T27" fmla="*/ 71 h 502"/>
                  <a:gd name="T28" fmla="*/ 165 w 502"/>
                  <a:gd name="T29" fmla="*/ 176 h 502"/>
                  <a:gd name="T30" fmla="*/ 345 w 502"/>
                  <a:gd name="T31" fmla="*/ 176 h 502"/>
                  <a:gd name="T32" fmla="*/ 274 w 502"/>
                  <a:gd name="T33" fmla="*/ 71 h 502"/>
                  <a:gd name="T34" fmla="*/ 354 w 502"/>
                  <a:gd name="T35" fmla="*/ 214 h 502"/>
                  <a:gd name="T36" fmla="*/ 274 w 502"/>
                  <a:gd name="T37" fmla="*/ 297 h 502"/>
                  <a:gd name="T38" fmla="*/ 357 w 502"/>
                  <a:gd name="T39" fmla="*/ 252 h 502"/>
                  <a:gd name="T40" fmla="*/ 236 w 502"/>
                  <a:gd name="T41" fmla="*/ 214 h 502"/>
                  <a:gd name="T42" fmla="*/ 153 w 502"/>
                  <a:gd name="T43" fmla="*/ 252 h 502"/>
                  <a:gd name="T44" fmla="*/ 236 w 502"/>
                  <a:gd name="T45" fmla="*/ 297 h 502"/>
                  <a:gd name="T46" fmla="*/ 118 w 502"/>
                  <a:gd name="T47" fmla="*/ 214 h 502"/>
                  <a:gd name="T48" fmla="*/ 57 w 502"/>
                  <a:gd name="T49" fmla="*/ 251 h 502"/>
                  <a:gd name="T50" fmla="*/ 119 w 502"/>
                  <a:gd name="T51" fmla="*/ 297 h 502"/>
                  <a:gd name="T52" fmla="*/ 118 w 502"/>
                  <a:gd name="T53" fmla="*/ 214 h 502"/>
                  <a:gd name="T54" fmla="*/ 274 w 502"/>
                  <a:gd name="T55" fmla="*/ 335 h 502"/>
                  <a:gd name="T56" fmla="*/ 328 w 502"/>
                  <a:gd name="T57" fmla="*/ 367 h 502"/>
                  <a:gd name="T58" fmla="*/ 236 w 502"/>
                  <a:gd name="T59" fmla="*/ 335 h 502"/>
                  <a:gd name="T60" fmla="*/ 182 w 502"/>
                  <a:gd name="T61" fmla="*/ 367 h 502"/>
                  <a:gd name="T62" fmla="*/ 236 w 502"/>
                  <a:gd name="T63" fmla="*/ 335 h 502"/>
                  <a:gd name="T64" fmla="*/ 77 w 502"/>
                  <a:gd name="T65" fmla="*/ 335 h 502"/>
                  <a:gd name="T66" fmla="*/ 181 w 502"/>
                  <a:gd name="T67" fmla="*/ 431 h 502"/>
                  <a:gd name="T68" fmla="*/ 128 w 502"/>
                  <a:gd name="T69" fmla="*/ 335 h 502"/>
                  <a:gd name="T70" fmla="*/ 251 w 502"/>
                  <a:gd name="T71" fmla="*/ 502 h 502"/>
                  <a:gd name="T72" fmla="*/ 0 w 502"/>
                  <a:gd name="T73" fmla="*/ 251 h 502"/>
                  <a:gd name="T74" fmla="*/ 251 w 502"/>
                  <a:gd name="T75" fmla="*/ 0 h 502"/>
                  <a:gd name="T76" fmla="*/ 502 w 502"/>
                  <a:gd name="T77" fmla="*/ 251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2" h="502">
                    <a:moveTo>
                      <a:pt x="334" y="426"/>
                    </a:moveTo>
                    <a:cubicBezTo>
                      <a:pt x="355" y="416"/>
                      <a:pt x="373" y="403"/>
                      <a:pt x="388" y="388"/>
                    </a:cubicBezTo>
                    <a:cubicBezTo>
                      <a:pt x="403" y="373"/>
                      <a:pt x="416" y="354"/>
                      <a:pt x="425" y="335"/>
                    </a:cubicBezTo>
                    <a:cubicBezTo>
                      <a:pt x="383" y="335"/>
                      <a:pt x="383" y="335"/>
                      <a:pt x="383" y="335"/>
                    </a:cubicBezTo>
                    <a:cubicBezTo>
                      <a:pt x="377" y="352"/>
                      <a:pt x="370" y="370"/>
                      <a:pt x="362" y="385"/>
                    </a:cubicBezTo>
                    <a:cubicBezTo>
                      <a:pt x="354" y="400"/>
                      <a:pt x="345" y="413"/>
                      <a:pt x="334" y="426"/>
                    </a:cubicBezTo>
                    <a:close/>
                    <a:moveTo>
                      <a:pt x="439" y="297"/>
                    </a:moveTo>
                    <a:cubicBezTo>
                      <a:pt x="443" y="282"/>
                      <a:pt x="445" y="267"/>
                      <a:pt x="445" y="251"/>
                    </a:cubicBezTo>
                    <a:cubicBezTo>
                      <a:pt x="445" y="238"/>
                      <a:pt x="444" y="226"/>
                      <a:pt x="442" y="214"/>
                    </a:cubicBezTo>
                    <a:cubicBezTo>
                      <a:pt x="393" y="214"/>
                      <a:pt x="393" y="214"/>
                      <a:pt x="393" y="214"/>
                    </a:cubicBezTo>
                    <a:cubicBezTo>
                      <a:pt x="395" y="227"/>
                      <a:pt x="395" y="239"/>
                      <a:pt x="395" y="252"/>
                    </a:cubicBezTo>
                    <a:cubicBezTo>
                      <a:pt x="395" y="267"/>
                      <a:pt x="394" y="282"/>
                      <a:pt x="392" y="297"/>
                    </a:cubicBezTo>
                    <a:cubicBezTo>
                      <a:pt x="439" y="297"/>
                      <a:pt x="439" y="297"/>
                      <a:pt x="439" y="297"/>
                    </a:cubicBezTo>
                    <a:close/>
                    <a:moveTo>
                      <a:pt x="430" y="176"/>
                    </a:moveTo>
                    <a:cubicBezTo>
                      <a:pt x="420" y="153"/>
                      <a:pt x="406" y="132"/>
                      <a:pt x="388" y="114"/>
                    </a:cubicBezTo>
                    <a:cubicBezTo>
                      <a:pt x="372" y="98"/>
                      <a:pt x="353" y="84"/>
                      <a:pt x="332" y="75"/>
                    </a:cubicBezTo>
                    <a:cubicBezTo>
                      <a:pt x="343" y="88"/>
                      <a:pt x="353" y="102"/>
                      <a:pt x="361" y="117"/>
                    </a:cubicBezTo>
                    <a:cubicBezTo>
                      <a:pt x="371" y="135"/>
                      <a:pt x="379" y="155"/>
                      <a:pt x="385" y="176"/>
                    </a:cubicBezTo>
                    <a:cubicBezTo>
                      <a:pt x="430" y="176"/>
                      <a:pt x="430" y="176"/>
                      <a:pt x="430" y="176"/>
                    </a:cubicBezTo>
                    <a:close/>
                    <a:moveTo>
                      <a:pt x="72" y="176"/>
                    </a:move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31" y="155"/>
                      <a:pt x="139" y="135"/>
                      <a:pt x="150" y="117"/>
                    </a:cubicBezTo>
                    <a:cubicBezTo>
                      <a:pt x="159" y="100"/>
                      <a:pt x="170" y="84"/>
                      <a:pt x="183" y="69"/>
                    </a:cubicBezTo>
                    <a:cubicBezTo>
                      <a:pt x="157" y="79"/>
                      <a:pt x="133" y="94"/>
                      <a:pt x="114" y="114"/>
                    </a:cubicBezTo>
                    <a:cubicBezTo>
                      <a:pt x="96" y="132"/>
                      <a:pt x="82" y="153"/>
                      <a:pt x="72" y="176"/>
                    </a:cubicBezTo>
                    <a:close/>
                    <a:moveTo>
                      <a:pt x="165" y="176"/>
                    </a:moveTo>
                    <a:cubicBezTo>
                      <a:pt x="236" y="176"/>
                      <a:pt x="236" y="176"/>
                      <a:pt x="236" y="176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15" y="88"/>
                      <a:pt x="197" y="110"/>
                      <a:pt x="183" y="135"/>
                    </a:cubicBezTo>
                    <a:cubicBezTo>
                      <a:pt x="176" y="148"/>
                      <a:pt x="170" y="162"/>
                      <a:pt x="165" y="176"/>
                    </a:cubicBezTo>
                    <a:close/>
                    <a:moveTo>
                      <a:pt x="274" y="176"/>
                    </a:moveTo>
                    <a:cubicBezTo>
                      <a:pt x="345" y="176"/>
                      <a:pt x="345" y="176"/>
                      <a:pt x="345" y="176"/>
                    </a:cubicBezTo>
                    <a:cubicBezTo>
                      <a:pt x="341" y="162"/>
                      <a:pt x="335" y="148"/>
                      <a:pt x="327" y="135"/>
                    </a:cubicBezTo>
                    <a:cubicBezTo>
                      <a:pt x="314" y="110"/>
                      <a:pt x="296" y="88"/>
                      <a:pt x="274" y="71"/>
                    </a:cubicBezTo>
                    <a:cubicBezTo>
                      <a:pt x="274" y="176"/>
                      <a:pt x="274" y="176"/>
                      <a:pt x="274" y="176"/>
                    </a:cubicBezTo>
                    <a:close/>
                    <a:moveTo>
                      <a:pt x="354" y="214"/>
                    </a:moveTo>
                    <a:cubicBezTo>
                      <a:pt x="274" y="214"/>
                      <a:pt x="274" y="214"/>
                      <a:pt x="274" y="214"/>
                    </a:cubicBezTo>
                    <a:cubicBezTo>
                      <a:pt x="274" y="297"/>
                      <a:pt x="274" y="297"/>
                      <a:pt x="274" y="297"/>
                    </a:cubicBezTo>
                    <a:cubicBezTo>
                      <a:pt x="353" y="297"/>
                      <a:pt x="353" y="297"/>
                      <a:pt x="353" y="297"/>
                    </a:cubicBezTo>
                    <a:cubicBezTo>
                      <a:pt x="356" y="282"/>
                      <a:pt x="357" y="267"/>
                      <a:pt x="357" y="252"/>
                    </a:cubicBezTo>
                    <a:cubicBezTo>
                      <a:pt x="357" y="239"/>
                      <a:pt x="356" y="227"/>
                      <a:pt x="354" y="214"/>
                    </a:cubicBezTo>
                    <a:close/>
                    <a:moveTo>
                      <a:pt x="236" y="214"/>
                    </a:moveTo>
                    <a:cubicBezTo>
                      <a:pt x="156" y="214"/>
                      <a:pt x="156" y="214"/>
                      <a:pt x="156" y="214"/>
                    </a:cubicBezTo>
                    <a:cubicBezTo>
                      <a:pt x="154" y="227"/>
                      <a:pt x="153" y="239"/>
                      <a:pt x="153" y="252"/>
                    </a:cubicBezTo>
                    <a:cubicBezTo>
                      <a:pt x="153" y="267"/>
                      <a:pt x="155" y="282"/>
                      <a:pt x="158" y="297"/>
                    </a:cubicBezTo>
                    <a:cubicBezTo>
                      <a:pt x="236" y="297"/>
                      <a:pt x="236" y="297"/>
                      <a:pt x="236" y="297"/>
                    </a:cubicBezTo>
                    <a:cubicBezTo>
                      <a:pt x="236" y="214"/>
                      <a:pt x="236" y="214"/>
                      <a:pt x="236" y="214"/>
                    </a:cubicBezTo>
                    <a:close/>
                    <a:moveTo>
                      <a:pt x="118" y="214"/>
                    </a:moveTo>
                    <a:cubicBezTo>
                      <a:pt x="61" y="214"/>
                      <a:pt x="61" y="214"/>
                      <a:pt x="61" y="214"/>
                    </a:cubicBezTo>
                    <a:cubicBezTo>
                      <a:pt x="59" y="226"/>
                      <a:pt x="57" y="238"/>
                      <a:pt x="57" y="251"/>
                    </a:cubicBezTo>
                    <a:cubicBezTo>
                      <a:pt x="57" y="267"/>
                      <a:pt x="59" y="282"/>
                      <a:pt x="63" y="297"/>
                    </a:cubicBezTo>
                    <a:cubicBezTo>
                      <a:pt x="119" y="297"/>
                      <a:pt x="119" y="297"/>
                      <a:pt x="119" y="297"/>
                    </a:cubicBezTo>
                    <a:cubicBezTo>
                      <a:pt x="116" y="282"/>
                      <a:pt x="115" y="267"/>
                      <a:pt x="115" y="252"/>
                    </a:cubicBezTo>
                    <a:cubicBezTo>
                      <a:pt x="115" y="239"/>
                      <a:pt x="116" y="227"/>
                      <a:pt x="118" y="214"/>
                    </a:cubicBezTo>
                    <a:close/>
                    <a:moveTo>
                      <a:pt x="342" y="335"/>
                    </a:moveTo>
                    <a:cubicBezTo>
                      <a:pt x="274" y="335"/>
                      <a:pt x="274" y="335"/>
                      <a:pt x="274" y="335"/>
                    </a:cubicBezTo>
                    <a:cubicBezTo>
                      <a:pt x="274" y="433"/>
                      <a:pt x="274" y="433"/>
                      <a:pt x="274" y="433"/>
                    </a:cubicBezTo>
                    <a:cubicBezTo>
                      <a:pt x="296" y="415"/>
                      <a:pt x="315" y="392"/>
                      <a:pt x="328" y="367"/>
                    </a:cubicBezTo>
                    <a:cubicBezTo>
                      <a:pt x="334" y="357"/>
                      <a:pt x="338" y="346"/>
                      <a:pt x="342" y="335"/>
                    </a:cubicBezTo>
                    <a:close/>
                    <a:moveTo>
                      <a:pt x="236" y="335"/>
                    </a:moveTo>
                    <a:cubicBezTo>
                      <a:pt x="168" y="335"/>
                      <a:pt x="168" y="335"/>
                      <a:pt x="168" y="335"/>
                    </a:cubicBezTo>
                    <a:cubicBezTo>
                      <a:pt x="172" y="346"/>
                      <a:pt x="177" y="357"/>
                      <a:pt x="182" y="367"/>
                    </a:cubicBezTo>
                    <a:cubicBezTo>
                      <a:pt x="196" y="392"/>
                      <a:pt x="214" y="415"/>
                      <a:pt x="236" y="433"/>
                    </a:cubicBezTo>
                    <a:cubicBezTo>
                      <a:pt x="236" y="335"/>
                      <a:pt x="236" y="335"/>
                      <a:pt x="236" y="335"/>
                    </a:cubicBezTo>
                    <a:close/>
                    <a:moveTo>
                      <a:pt x="128" y="335"/>
                    </a:moveTo>
                    <a:cubicBezTo>
                      <a:pt x="77" y="335"/>
                      <a:pt x="77" y="335"/>
                      <a:pt x="77" y="335"/>
                    </a:cubicBezTo>
                    <a:cubicBezTo>
                      <a:pt x="86" y="354"/>
                      <a:pt x="99" y="373"/>
                      <a:pt x="114" y="388"/>
                    </a:cubicBezTo>
                    <a:cubicBezTo>
                      <a:pt x="133" y="407"/>
                      <a:pt x="155" y="422"/>
                      <a:pt x="181" y="431"/>
                    </a:cubicBezTo>
                    <a:cubicBezTo>
                      <a:pt x="168" y="417"/>
                      <a:pt x="158" y="402"/>
                      <a:pt x="149" y="385"/>
                    </a:cubicBezTo>
                    <a:cubicBezTo>
                      <a:pt x="140" y="370"/>
                      <a:pt x="133" y="352"/>
                      <a:pt x="128" y="335"/>
                    </a:cubicBezTo>
                    <a:close/>
                    <a:moveTo>
                      <a:pt x="429" y="428"/>
                    </a:moveTo>
                    <a:cubicBezTo>
                      <a:pt x="383" y="474"/>
                      <a:pt x="321" y="502"/>
                      <a:pt x="251" y="502"/>
                    </a:cubicBezTo>
                    <a:cubicBezTo>
                      <a:pt x="182" y="502"/>
                      <a:pt x="119" y="474"/>
                      <a:pt x="74" y="428"/>
                    </a:cubicBezTo>
                    <a:cubicBezTo>
                      <a:pt x="28" y="383"/>
                      <a:pt x="0" y="320"/>
                      <a:pt x="0" y="251"/>
                    </a:cubicBezTo>
                    <a:cubicBezTo>
                      <a:pt x="0" y="182"/>
                      <a:pt x="28" y="119"/>
                      <a:pt x="74" y="73"/>
                    </a:cubicBezTo>
                    <a:cubicBezTo>
                      <a:pt x="119" y="28"/>
                      <a:pt x="182" y="0"/>
                      <a:pt x="251" y="0"/>
                    </a:cubicBezTo>
                    <a:cubicBezTo>
                      <a:pt x="321" y="0"/>
                      <a:pt x="383" y="28"/>
                      <a:pt x="429" y="73"/>
                    </a:cubicBezTo>
                    <a:cubicBezTo>
                      <a:pt x="474" y="119"/>
                      <a:pt x="502" y="182"/>
                      <a:pt x="502" y="251"/>
                    </a:cubicBezTo>
                    <a:cubicBezTo>
                      <a:pt x="502" y="320"/>
                      <a:pt x="474" y="383"/>
                      <a:pt x="429" y="428"/>
                    </a:cubicBez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012" tIns="48006" rIns="96012" bIns="48006" numCol="1" anchor="t" anchorCtr="0" compatLnSpc="1"/>
              <a:lstStyle/>
              <a:p>
                <a:pPr defTabSz="96012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0" kern="0" dirty="0">
                  <a:solidFill>
                    <a:prstClr val="black"/>
                  </a:solidFill>
                  <a:latin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2700655" y="1836420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感谢观看</a:t>
            </a:r>
            <a:endParaRPr lang="zh-CN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4510" y="3286125"/>
            <a:ext cx="6739255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代码链接：https://github.com/tscRubbish/NJUSE_CV_HomeWork1.git</a:t>
            </a:r>
            <a:endParaRPr lang="zh-CN" altLang="en-US"/>
          </a:p>
        </p:txBody>
      </p:sp>
    </p:spTree>
  </p:cSld>
  <p:clrMapOvr>
    <a:masterClrMapping/>
  </p:clrMapOvr>
  <p:transition spd="med" advClick="0" advTm="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3" name="TextBox 11"/>
          <p:cNvSpPr txBox="1"/>
          <p:nvPr/>
        </p:nvSpPr>
        <p:spPr>
          <a:xfrm>
            <a:off x="3851922" y="1707654"/>
            <a:ext cx="385572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第一部分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marL="0" lvl="1" algn="l"/>
            <a:r>
              <a:rPr lang="zh-CN" altLang="en-US" sz="3600" b="1" dirty="0">
                <a:solidFill>
                  <a:schemeClr val="bg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人脸和关键点识别</a:t>
            </a:r>
            <a:endParaRPr lang="zh-CN" altLang="en-US" sz="3600" b="1" dirty="0">
              <a:solidFill>
                <a:schemeClr val="bg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 rot="14400000">
            <a:off x="2313036" y="1864107"/>
            <a:ext cx="1079397" cy="936000"/>
            <a:chOff x="1511944" y="2420246"/>
            <a:chExt cx="2627152" cy="2294453"/>
          </a:xfrm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13" name="Freeform 6"/>
            <p:cNvSpPr/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51374" y="1966627"/>
            <a:ext cx="810431" cy="730960"/>
            <a:chOff x="4634991" y="2138335"/>
            <a:chExt cx="428348" cy="386204"/>
          </a:xfrm>
        </p:grpSpPr>
        <p:sp>
          <p:nvSpPr>
            <p:cNvPr id="16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C9494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289935" y="252095"/>
            <a:ext cx="236347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人脸和关键点识别</a:t>
            </a:r>
            <a:endParaRPr lang="zh-CN" altLang="en-US" sz="18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+mn-ea"/>
            </a:endParaRPr>
          </a:p>
          <a:p>
            <a:pPr algn="ctr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项目功能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766729" y="44992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725150" y="449926"/>
            <a:ext cx="1523362" cy="52721"/>
          </a:xfrm>
          <a:prstGeom prst="rect">
            <a:avLst/>
          </a:prstGeom>
        </p:spPr>
      </p:pic>
      <p:pic>
        <p:nvPicPr>
          <p:cNvPr id="16" name="椭圆 4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51" y="1568946"/>
            <a:ext cx="30003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空心弧 40"/>
          <p:cNvSpPr/>
          <p:nvPr/>
        </p:nvSpPr>
        <p:spPr bwMode="auto">
          <a:xfrm rot="5400000">
            <a:off x="840423" y="1320165"/>
            <a:ext cx="3221653" cy="3221653"/>
          </a:xfrm>
          <a:custGeom>
            <a:avLst/>
            <a:gdLst>
              <a:gd name="T0" fmla="*/ 25488 w 4091171"/>
              <a:gd name="T1" fmla="*/ 2045583 h 4091173"/>
              <a:gd name="T2" fmla="*/ 4065677 w 4091171"/>
              <a:gd name="T3" fmla="*/ 2049671 h 4091173"/>
              <a:gd name="T4" fmla="*/ 2045586 w 4091171"/>
              <a:gd name="T5" fmla="*/ 2045587 h 4091173"/>
              <a:gd name="T6" fmla="*/ 5898240 60000 65536"/>
              <a:gd name="T7" fmla="*/ 5898240 60000 65536"/>
              <a:gd name="T8" fmla="*/ 5898240 60000 65536"/>
              <a:gd name="T9" fmla="*/ 0 w 4091171"/>
              <a:gd name="T10" fmla="*/ 0 h 4091173"/>
              <a:gd name="T11" fmla="*/ 4091171 w 4091171"/>
              <a:gd name="T12" fmla="*/ 2049724 h 4091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91171" h="4091173">
                <a:moveTo>
                  <a:pt x="0" y="2045584"/>
                </a:moveTo>
                <a:lnTo>
                  <a:pt x="0" y="2045584"/>
                </a:lnTo>
                <a:cubicBezTo>
                  <a:pt x="1" y="915838"/>
                  <a:pt x="915840" y="-2"/>
                  <a:pt x="2045586" y="-1"/>
                </a:cubicBezTo>
                <a:cubicBezTo>
                  <a:pt x="3175331" y="-1"/>
                  <a:pt x="4091172" y="915839"/>
                  <a:pt x="4091172" y="2045586"/>
                </a:cubicBezTo>
                <a:cubicBezTo>
                  <a:pt x="4091172" y="2046966"/>
                  <a:pt x="4091170" y="2048347"/>
                  <a:pt x="4091167" y="2049727"/>
                </a:cubicBezTo>
                <a:lnTo>
                  <a:pt x="4040191" y="2049621"/>
                </a:lnTo>
                <a:lnTo>
                  <a:pt x="4040190" y="2049620"/>
                </a:lnTo>
                <a:cubicBezTo>
                  <a:pt x="4040193" y="2048276"/>
                  <a:pt x="4040195" y="2046931"/>
                  <a:pt x="4040195" y="2045587"/>
                </a:cubicBezTo>
                <a:cubicBezTo>
                  <a:pt x="4040195" y="943993"/>
                  <a:pt x="3147177" y="50976"/>
                  <a:pt x="2045585" y="50976"/>
                </a:cubicBezTo>
                <a:cubicBezTo>
                  <a:pt x="943992" y="50976"/>
                  <a:pt x="50975" y="943993"/>
                  <a:pt x="50975" y="2045587"/>
                </a:cubicBezTo>
                <a:cubicBezTo>
                  <a:pt x="50974" y="2045587"/>
                  <a:pt x="50975" y="2045588"/>
                  <a:pt x="50975" y="204558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72002" tIns="36001" rIns="72002" bIns="36001" anchor="ctr"/>
          <a:lstStyle/>
          <a:p>
            <a:pPr defTabSz="96012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90" kern="0" dirty="0">
              <a:solidFill>
                <a:sysClr val="windowText" lastClr="000000"/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8" name="椭圆 41"/>
          <p:cNvSpPr>
            <a:spLocks noChangeArrowheads="1"/>
          </p:cNvSpPr>
          <p:nvPr/>
        </p:nvSpPr>
        <p:spPr bwMode="auto">
          <a:xfrm>
            <a:off x="3051949" y="1338917"/>
            <a:ext cx="403801" cy="403801"/>
          </a:xfrm>
          <a:prstGeom prst="ellipse">
            <a:avLst/>
          </a:prstGeom>
          <a:solidFill>
            <a:srgbClr val="1C9494"/>
          </a:solidFill>
          <a:ln>
            <a:noFill/>
          </a:ln>
        </p:spPr>
        <p:txBody>
          <a:bodyPr lIns="72002" tIns="36001" rIns="72002" bIns="36001" anchor="ctr"/>
          <a:lstStyle/>
          <a:p>
            <a:pPr algn="ctr" defTabSz="718820"/>
            <a:endParaRPr lang="zh-CN" altLang="en-US" sz="1890" dirty="0">
              <a:solidFill>
                <a:srgbClr val="006CB8"/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9" name="椭圆 42"/>
          <p:cNvSpPr>
            <a:spLocks noChangeArrowheads="1"/>
          </p:cNvSpPr>
          <p:nvPr/>
        </p:nvSpPr>
        <p:spPr bwMode="auto">
          <a:xfrm>
            <a:off x="3732034" y="2194024"/>
            <a:ext cx="403801" cy="403801"/>
          </a:xfrm>
          <a:prstGeom prst="ellipse">
            <a:avLst/>
          </a:prstGeom>
          <a:solidFill>
            <a:srgbClr val="78AF51"/>
          </a:solidFill>
          <a:ln>
            <a:noFill/>
          </a:ln>
        </p:spPr>
        <p:txBody>
          <a:bodyPr lIns="72002" tIns="36001" rIns="72002" bIns="36001" anchor="ctr"/>
          <a:lstStyle/>
          <a:p>
            <a:pPr algn="ctr" defTabSz="718820"/>
            <a:endParaRPr lang="zh-CN" altLang="en-US" sz="1890" dirty="0">
              <a:solidFill>
                <a:srgbClr val="006CB8"/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0" name="椭圆 43"/>
          <p:cNvSpPr>
            <a:spLocks noChangeArrowheads="1"/>
          </p:cNvSpPr>
          <p:nvPr/>
        </p:nvSpPr>
        <p:spPr bwMode="auto">
          <a:xfrm>
            <a:off x="3740786" y="3192899"/>
            <a:ext cx="403801" cy="403801"/>
          </a:xfrm>
          <a:prstGeom prst="ellipse">
            <a:avLst/>
          </a:prstGeom>
          <a:solidFill>
            <a:srgbClr val="FAC14D"/>
          </a:solidFill>
          <a:ln>
            <a:noFill/>
          </a:ln>
        </p:spPr>
        <p:txBody>
          <a:bodyPr lIns="72002" tIns="36001" rIns="72002" bIns="36001" anchor="ctr"/>
          <a:lstStyle/>
          <a:p>
            <a:pPr algn="ctr" defTabSz="718820"/>
            <a:endParaRPr lang="zh-CN" altLang="en-US" sz="1890" dirty="0">
              <a:solidFill>
                <a:srgbClr val="006CB8"/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1" name="椭圆 44"/>
          <p:cNvSpPr>
            <a:spLocks noChangeArrowheads="1"/>
          </p:cNvSpPr>
          <p:nvPr/>
        </p:nvSpPr>
        <p:spPr bwMode="auto">
          <a:xfrm>
            <a:off x="3055700" y="4071759"/>
            <a:ext cx="403801" cy="403801"/>
          </a:xfrm>
          <a:prstGeom prst="ellipse">
            <a:avLst/>
          </a:prstGeom>
          <a:solidFill>
            <a:srgbClr val="F95647"/>
          </a:solidFill>
          <a:ln>
            <a:noFill/>
          </a:ln>
        </p:spPr>
        <p:txBody>
          <a:bodyPr lIns="72002" tIns="36001" rIns="72002" bIns="36001" anchor="ctr"/>
          <a:lstStyle/>
          <a:p>
            <a:pPr algn="ctr" defTabSz="718820"/>
            <a:endParaRPr lang="zh-CN" altLang="en-US" sz="1890" dirty="0">
              <a:solidFill>
                <a:srgbClr val="006CB8"/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22" name="直接连接符 52"/>
          <p:cNvCxnSpPr>
            <a:cxnSpLocks noChangeShapeType="1"/>
          </p:cNvCxnSpPr>
          <p:nvPr/>
        </p:nvCxnSpPr>
        <p:spPr bwMode="auto">
          <a:xfrm>
            <a:off x="3480753" y="1568946"/>
            <a:ext cx="1135142" cy="0"/>
          </a:xfrm>
          <a:prstGeom prst="line">
            <a:avLst/>
          </a:prstGeom>
          <a:noFill/>
          <a:ln w="25400" algn="ctr">
            <a:solidFill>
              <a:srgbClr val="1C9494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" name="椭圆 4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30" y="1070133"/>
            <a:ext cx="1078884" cy="1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58"/>
          <p:cNvCxnSpPr>
            <a:cxnSpLocks noChangeShapeType="1"/>
          </p:cNvCxnSpPr>
          <p:nvPr/>
        </p:nvCxnSpPr>
        <p:spPr bwMode="auto">
          <a:xfrm>
            <a:off x="3480754" y="4276785"/>
            <a:ext cx="1133892" cy="0"/>
          </a:xfrm>
          <a:prstGeom prst="line">
            <a:avLst/>
          </a:prstGeom>
          <a:noFill/>
          <a:ln w="25400" algn="ctr">
            <a:solidFill>
              <a:schemeClr val="accent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" name="椭圆 4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30" y="3781723"/>
            <a:ext cx="1078884" cy="10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62"/>
          <p:cNvCxnSpPr>
            <a:cxnSpLocks noChangeShapeType="1"/>
          </p:cNvCxnSpPr>
          <p:nvPr/>
        </p:nvCxnSpPr>
        <p:spPr bwMode="auto">
          <a:xfrm flipV="1">
            <a:off x="4140836" y="2400299"/>
            <a:ext cx="1901488" cy="6252"/>
          </a:xfrm>
          <a:prstGeom prst="line">
            <a:avLst/>
          </a:prstGeom>
          <a:noFill/>
          <a:ln w="25400" algn="ctr">
            <a:solidFill>
              <a:srgbClr val="78AF5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" name="椭圆 4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08" y="1895237"/>
            <a:ext cx="1078884" cy="1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连接符 66"/>
          <p:cNvCxnSpPr>
            <a:cxnSpLocks noChangeShapeType="1"/>
          </p:cNvCxnSpPr>
          <p:nvPr/>
        </p:nvCxnSpPr>
        <p:spPr bwMode="auto">
          <a:xfrm>
            <a:off x="4140835" y="3420427"/>
            <a:ext cx="1867734" cy="0"/>
          </a:xfrm>
          <a:prstGeom prst="line">
            <a:avLst/>
          </a:prstGeom>
          <a:noFill/>
          <a:ln w="25400" algn="ctr">
            <a:solidFill>
              <a:srgbClr val="FAC14D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9" name="椭圆 4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806" y="2914115"/>
            <a:ext cx="1078884" cy="10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5461000" y="1065133"/>
            <a:ext cx="1666240" cy="286385"/>
          </a:xfrm>
          <a:prstGeom prst="rect">
            <a:avLst/>
          </a:prstGeom>
        </p:spPr>
        <p:txBody>
          <a:bodyPr wrap="none" lIns="72002" tIns="36001" rIns="72002" bIns="36001">
            <a:spAutoFit/>
          </a:bodyPr>
          <a:lstStyle/>
          <a:p>
            <a:pPr defTabSz="718820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图片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人脸窗口定位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5463501" y="1353919"/>
            <a:ext cx="2793710" cy="262890"/>
          </a:xfrm>
          <a:prstGeom prst="rect">
            <a:avLst/>
          </a:prstGeom>
          <a:noFill/>
          <a:ln>
            <a:noFill/>
          </a:ln>
        </p:spPr>
        <p:txBody>
          <a:bodyPr wrap="square" lIns="72002" tIns="36001" rIns="72002" bIns="36001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通过Haar级联分类器检测出人脸位置并标注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61000" y="3860483"/>
            <a:ext cx="1845310" cy="286385"/>
          </a:xfrm>
          <a:prstGeom prst="rect">
            <a:avLst/>
          </a:prstGeom>
        </p:spPr>
        <p:txBody>
          <a:bodyPr wrap="none" lIns="72002" tIns="36001" rIns="72002" bIns="36001">
            <a:spAutoFit/>
          </a:bodyPr>
          <a:lstStyle/>
          <a:p>
            <a:pPr algn="l" defTabSz="718820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视频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人脸关键点标注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5463501" y="4150520"/>
            <a:ext cx="2853808" cy="647700"/>
          </a:xfrm>
          <a:prstGeom prst="rect">
            <a:avLst/>
          </a:prstGeom>
          <a:noFill/>
          <a:ln>
            <a:noFill/>
          </a:ln>
        </p:spPr>
        <p:txBody>
          <a:bodyPr wrap="square" lIns="72002" tIns="36001" rIns="72002" bIns="36001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分解视频帧，提取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68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个关键点并标号，转码为新视频写入视频文件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defTabSz="718820">
              <a:lnSpc>
                <a:spcPts val="15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99930" y="2040254"/>
            <a:ext cx="2024380" cy="286385"/>
          </a:xfrm>
          <a:prstGeom prst="rect">
            <a:avLst/>
          </a:prstGeom>
        </p:spPr>
        <p:txBody>
          <a:bodyPr wrap="none" lIns="72002" tIns="36001" rIns="72002" bIns="36001">
            <a:spAutoFit/>
          </a:bodyPr>
          <a:lstStyle/>
          <a:p>
            <a:pPr algn="l" defTabSz="718820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视频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持续人脸窗口定位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902431" y="2329041"/>
            <a:ext cx="2350982" cy="455295"/>
          </a:xfrm>
          <a:prstGeom prst="rect">
            <a:avLst/>
          </a:prstGeom>
          <a:noFill/>
          <a:ln>
            <a:noFill/>
          </a:ln>
        </p:spPr>
        <p:txBody>
          <a:bodyPr wrap="square" lIns="72002" tIns="36001" rIns="72002" bIns="36001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通过分解视频帧，检测人脸并标注，转码为新视频写入视频文件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99930" y="3099137"/>
            <a:ext cx="1845310" cy="286385"/>
          </a:xfrm>
          <a:prstGeom prst="rect">
            <a:avLst/>
          </a:prstGeom>
        </p:spPr>
        <p:txBody>
          <a:bodyPr wrap="none" lIns="72002" tIns="36001" rIns="72002" bIns="36001">
            <a:spAutoFit/>
          </a:bodyPr>
          <a:lstStyle/>
          <a:p>
            <a:pPr defTabSz="718820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图片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人脸关键点标注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6902431" y="3387923"/>
            <a:ext cx="2350982" cy="455295"/>
          </a:xfrm>
          <a:prstGeom prst="rect">
            <a:avLst/>
          </a:prstGeom>
          <a:noFill/>
          <a:ln>
            <a:noFill/>
          </a:ln>
        </p:spPr>
        <p:txBody>
          <a:bodyPr wrap="square" lIns="72002" tIns="36001" rIns="72002" bIns="36001">
            <a:spAutoFit/>
          </a:bodyPr>
          <a:lstStyle/>
          <a:p>
            <a:pPr defTabSz="71882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官方提供的模型构建特征提取器，提取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68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个关键点并标号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9" name="矩形 71"/>
          <p:cNvSpPr>
            <a:spLocks noChangeArrowheads="1"/>
          </p:cNvSpPr>
          <p:nvPr/>
        </p:nvSpPr>
        <p:spPr bwMode="auto">
          <a:xfrm>
            <a:off x="4829672" y="1320166"/>
            <a:ext cx="330041" cy="44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2" tIns="36001" rIns="72002" bIns="36001">
            <a:spAutoFit/>
          </a:bodyPr>
          <a:lstStyle/>
          <a:p>
            <a:pPr defTabSz="718820"/>
            <a:r>
              <a:rPr lang="en-US" altLang="zh-CN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cs typeface="+mn-ea"/>
                <a:sym typeface="+mn-lt"/>
              </a:rPr>
              <a:t>1</a:t>
            </a:r>
            <a:endParaRPr lang="en-US" altLang="zh-CN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0" name="矩形 71"/>
          <p:cNvSpPr>
            <a:spLocks noChangeArrowheads="1"/>
          </p:cNvSpPr>
          <p:nvPr/>
        </p:nvSpPr>
        <p:spPr bwMode="auto">
          <a:xfrm>
            <a:off x="6239849" y="2160271"/>
            <a:ext cx="330041" cy="44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2" tIns="36001" rIns="72002" bIns="36001">
            <a:spAutoFit/>
          </a:bodyPr>
          <a:lstStyle/>
          <a:p>
            <a:pPr defTabSz="718820"/>
            <a:r>
              <a:rPr lang="en-US" altLang="zh-CN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cs typeface="+mn-ea"/>
                <a:sym typeface="+mn-lt"/>
              </a:rPr>
              <a:t>2</a:t>
            </a:r>
            <a:endParaRPr lang="en-US" altLang="zh-CN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1" name="矩形 71"/>
          <p:cNvSpPr>
            <a:spLocks noChangeArrowheads="1"/>
          </p:cNvSpPr>
          <p:nvPr/>
        </p:nvSpPr>
        <p:spPr bwMode="auto">
          <a:xfrm>
            <a:off x="6239849" y="3180398"/>
            <a:ext cx="330041" cy="44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2" tIns="36001" rIns="72002" bIns="36001">
            <a:spAutoFit/>
          </a:bodyPr>
          <a:lstStyle/>
          <a:p>
            <a:pPr defTabSz="718820"/>
            <a:r>
              <a:rPr lang="en-US" altLang="zh-CN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cs typeface="+mn-ea"/>
                <a:sym typeface="+mn-lt"/>
              </a:rPr>
              <a:t>3</a:t>
            </a:r>
            <a:endParaRPr lang="en-US" altLang="zh-CN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2" name="矩形 71"/>
          <p:cNvSpPr>
            <a:spLocks noChangeArrowheads="1"/>
          </p:cNvSpPr>
          <p:nvPr/>
        </p:nvSpPr>
        <p:spPr bwMode="auto">
          <a:xfrm>
            <a:off x="4829672" y="4068008"/>
            <a:ext cx="330041" cy="44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2" tIns="36001" rIns="72002" bIns="36001">
            <a:spAutoFit/>
          </a:bodyPr>
          <a:lstStyle/>
          <a:p>
            <a:pPr defTabSz="718820"/>
            <a:r>
              <a:rPr lang="en-US" altLang="zh-CN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cs typeface="+mn-ea"/>
                <a:sym typeface="+mn-lt"/>
              </a:rPr>
              <a:t>4</a:t>
            </a:r>
            <a:endParaRPr lang="en-US" altLang="zh-CN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84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方法流程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3637074" y="1115552"/>
            <a:ext cx="2252125" cy="1206295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95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3637074" y="3169036"/>
            <a:ext cx="2252125" cy="1206295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36005" rIns="72009" bIns="36005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95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20585" y="1287575"/>
            <a:ext cx="2176829" cy="891840"/>
            <a:chOff x="4304043" y="1286668"/>
            <a:chExt cx="3837944" cy="2757793"/>
          </a:xfrm>
          <a:solidFill>
            <a:srgbClr val="FAC14D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圆角矩形 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79005" y="3354617"/>
            <a:ext cx="2176829" cy="891840"/>
            <a:chOff x="4304043" y="1286668"/>
            <a:chExt cx="3837944" cy="2757793"/>
          </a:xfrm>
          <a:solidFill>
            <a:srgbClr val="1C9494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26697" y="1199945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8" name="圆角矩形 1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57959" y="3266986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圆角矩形 2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32458" y="1302367"/>
            <a:ext cx="2176829" cy="891840"/>
            <a:chOff x="4304043" y="1286668"/>
            <a:chExt cx="3837944" cy="2757793"/>
          </a:xfrm>
          <a:solidFill>
            <a:srgbClr val="1C9494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4" name="圆角矩形 2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705153" y="3330673"/>
            <a:ext cx="2176829" cy="891840"/>
            <a:chOff x="4304043" y="1286668"/>
            <a:chExt cx="3837944" cy="2757793"/>
          </a:xfrm>
          <a:solidFill>
            <a:srgbClr val="F95647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圆角矩形 2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74044" y="1238680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0" name="圆角矩形 2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19581" y="3266986"/>
            <a:ext cx="2529131" cy="103617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3" name="圆角矩形 3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5" name="TextBox 33"/>
          <p:cNvSpPr txBox="1"/>
          <p:nvPr/>
        </p:nvSpPr>
        <p:spPr>
          <a:xfrm>
            <a:off x="3770630" y="1365885"/>
            <a:ext cx="2012315" cy="44259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获取训练模型</a:t>
            </a:r>
            <a:endParaRPr lang="zh-CN" altLang="en-US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6" name="TextBox 34"/>
          <p:cNvSpPr txBox="1"/>
          <p:nvPr/>
        </p:nvSpPr>
        <p:spPr>
          <a:xfrm>
            <a:off x="3903345" y="3443605"/>
            <a:ext cx="1828800" cy="44259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>
              <a:buNone/>
            </a:pPr>
            <a:r>
              <a:rPr lang="zh-CN" altLang="en-US" sz="241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处理和展示</a:t>
            </a:r>
            <a:endParaRPr lang="zh-CN" altLang="en-US" sz="2415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7" name="TextBox 35"/>
          <p:cNvSpPr txBox="1"/>
          <p:nvPr/>
        </p:nvSpPr>
        <p:spPr>
          <a:xfrm>
            <a:off x="1028065" y="1328420"/>
            <a:ext cx="2308225" cy="84010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自行训练比较耗时，考虑使用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opencv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的已训练级联分类器：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 defTabSz="718820">
              <a:lnSpc>
                <a:spcPts val="1500"/>
              </a:lnSpc>
            </a:pPr>
            <a:r>
              <a:rPr lang="zh-CN" altLang="en-US" sz="1200" b="1" dirty="0">
                <a:solidFill>
                  <a:schemeClr val="bg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haarcascade_frontalface_default.xml</a:t>
            </a:r>
            <a:endParaRPr lang="zh-CN" altLang="en-US" sz="1200" b="1" dirty="0">
              <a:solidFill>
                <a:schemeClr val="bg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8" name="TextBox 36"/>
          <p:cNvSpPr txBox="1"/>
          <p:nvPr/>
        </p:nvSpPr>
        <p:spPr>
          <a:xfrm>
            <a:off x="6421120" y="1365885"/>
            <a:ext cx="2195830" cy="840105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人脸关键点识别使用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DLIB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官方模型构建特征：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 defTabSz="718820">
              <a:lnSpc>
                <a:spcPts val="1500"/>
              </a:lnSpc>
            </a:pPr>
            <a:r>
              <a:rPr lang="zh-CN" altLang="en-US" sz="1200" b="1" dirty="0">
                <a:solidFill>
                  <a:schemeClr val="bg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shape_predictor_68_face_landmarks.dat</a:t>
            </a:r>
            <a:endParaRPr lang="zh-CN" altLang="en-US" sz="1200" b="1" dirty="0">
              <a:solidFill>
                <a:schemeClr val="bg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9" name="TextBox 37"/>
          <p:cNvSpPr txBox="1"/>
          <p:nvPr/>
        </p:nvSpPr>
        <p:spPr>
          <a:xfrm>
            <a:off x="1247344" y="3443340"/>
            <a:ext cx="1696727" cy="64770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opencv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的图片处理库对人脸和关键点进行标注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0" name="TextBox 38"/>
          <p:cNvSpPr txBox="1"/>
          <p:nvPr/>
        </p:nvSpPr>
        <p:spPr>
          <a:xfrm>
            <a:off x="6562725" y="3443605"/>
            <a:ext cx="1861820" cy="647700"/>
          </a:xfrm>
          <a:prstGeom prst="rect">
            <a:avLst/>
          </a:prstGeom>
          <a:noFill/>
        </p:spPr>
        <p:txBody>
          <a:bodyPr wrap="square" lIns="71982" tIns="35991" rIns="71982" bIns="35991" rtlCol="0">
            <a:spAutoFit/>
          </a:bodyPr>
          <a:lstStyle/>
          <a:p>
            <a:pPr algn="ctr" defTabSz="718820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将视频分帧处理，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opencv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对视频格式进行转码后写入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avi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视频文件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28080" y="4375785"/>
            <a:ext cx="2767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在</a:t>
            </a:r>
            <a:r>
              <a:rPr lang="en-US" altLang="zh-CN" sz="1600"/>
              <a:t>win10</a:t>
            </a:r>
            <a:r>
              <a:rPr lang="zh-CN" altLang="en-US" sz="1600"/>
              <a:t>环境下，可用的视频编码格式为</a:t>
            </a:r>
            <a:r>
              <a:rPr lang="en-US" altLang="zh-CN" sz="1600"/>
              <a:t>DIVX</a:t>
            </a:r>
            <a:endParaRPr lang="en-US" altLang="zh-CN" sz="1600"/>
          </a:p>
        </p:txBody>
      </p:sp>
      <p:sp>
        <p:nvSpPr>
          <p:cNvPr id="5" name="文本框 4"/>
          <p:cNvSpPr txBox="1"/>
          <p:nvPr/>
        </p:nvSpPr>
        <p:spPr>
          <a:xfrm>
            <a:off x="5704840" y="2565400"/>
            <a:ext cx="3526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opencv</a:t>
            </a:r>
            <a:r>
              <a:rPr lang="zh-CN" altLang="en-US" sz="1400"/>
              <a:t>的VideoWriter需要指定编码格式和帧数，需要通过</a:t>
            </a:r>
            <a:r>
              <a:rPr lang="en-US" altLang="zh-CN" sz="1400"/>
              <a:t>cv</a:t>
            </a:r>
            <a:r>
              <a:rPr lang="zh-CN" altLang="en-US" sz="1400"/>
              <a:t>库获取原视频帧率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关键技术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48995" y="1927860"/>
            <a:ext cx="1723390" cy="1753870"/>
            <a:chOff x="1404976" y="2085735"/>
            <a:chExt cx="1756733" cy="1756732"/>
          </a:xfrm>
        </p:grpSpPr>
        <p:sp>
          <p:nvSpPr>
            <p:cNvPr id="7" name="圆角矩形 6"/>
            <p:cNvSpPr/>
            <p:nvPr/>
          </p:nvSpPr>
          <p:spPr>
            <a:xfrm>
              <a:off x="1404976" y="2085735"/>
              <a:ext cx="1756733" cy="1756732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094995" y="2353045"/>
              <a:ext cx="322561" cy="275716"/>
              <a:chOff x="1179499" y="5126995"/>
              <a:chExt cx="695313" cy="59433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9" name="Freeform 131"/>
              <p:cNvSpPr/>
              <p:nvPr/>
            </p:nvSpPr>
            <p:spPr bwMode="auto">
              <a:xfrm>
                <a:off x="1179499" y="5632612"/>
                <a:ext cx="695313" cy="88718"/>
              </a:xfrm>
              <a:custGeom>
                <a:avLst/>
                <a:gdLst>
                  <a:gd name="T0" fmla="*/ 383 w 408"/>
                  <a:gd name="T1" fmla="*/ 0 h 52"/>
                  <a:gd name="T2" fmla="*/ 363 w 408"/>
                  <a:gd name="T3" fmla="*/ 0 h 52"/>
                  <a:gd name="T4" fmla="*/ 363 w 408"/>
                  <a:gd name="T5" fmla="*/ 17 h 52"/>
                  <a:gd name="T6" fmla="*/ 283 w 408"/>
                  <a:gd name="T7" fmla="*/ 17 h 52"/>
                  <a:gd name="T8" fmla="*/ 283 w 408"/>
                  <a:gd name="T9" fmla="*/ 0 h 52"/>
                  <a:gd name="T10" fmla="*/ 238 w 408"/>
                  <a:gd name="T11" fmla="*/ 0 h 52"/>
                  <a:gd name="T12" fmla="*/ 238 w 408"/>
                  <a:gd name="T13" fmla="*/ 14 h 52"/>
                  <a:gd name="T14" fmla="*/ 158 w 408"/>
                  <a:gd name="T15" fmla="*/ 14 h 52"/>
                  <a:gd name="T16" fmla="*/ 158 w 408"/>
                  <a:gd name="T17" fmla="*/ 0 h 52"/>
                  <a:gd name="T18" fmla="*/ 115 w 408"/>
                  <a:gd name="T19" fmla="*/ 0 h 52"/>
                  <a:gd name="T20" fmla="*/ 115 w 408"/>
                  <a:gd name="T21" fmla="*/ 15 h 52"/>
                  <a:gd name="T22" fmla="*/ 35 w 408"/>
                  <a:gd name="T23" fmla="*/ 15 h 52"/>
                  <a:gd name="T24" fmla="*/ 35 w 408"/>
                  <a:gd name="T25" fmla="*/ 0 h 52"/>
                  <a:gd name="T26" fmla="*/ 26 w 408"/>
                  <a:gd name="T27" fmla="*/ 0 h 52"/>
                  <a:gd name="T28" fmla="*/ 0 w 408"/>
                  <a:gd name="T29" fmla="*/ 26 h 52"/>
                  <a:gd name="T30" fmla="*/ 0 w 408"/>
                  <a:gd name="T31" fmla="*/ 27 h 52"/>
                  <a:gd name="T32" fmla="*/ 26 w 408"/>
                  <a:gd name="T33" fmla="*/ 52 h 52"/>
                  <a:gd name="T34" fmla="*/ 383 w 408"/>
                  <a:gd name="T35" fmla="*/ 52 h 52"/>
                  <a:gd name="T36" fmla="*/ 408 w 408"/>
                  <a:gd name="T37" fmla="*/ 27 h 52"/>
                  <a:gd name="T38" fmla="*/ 408 w 408"/>
                  <a:gd name="T39" fmla="*/ 26 h 52"/>
                  <a:gd name="T40" fmla="*/ 383 w 408"/>
                  <a:gd name="T4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8" h="52">
                    <a:moveTo>
                      <a:pt x="383" y="0"/>
                    </a:moveTo>
                    <a:cubicBezTo>
                      <a:pt x="363" y="0"/>
                      <a:pt x="363" y="0"/>
                      <a:pt x="363" y="0"/>
                    </a:cubicBezTo>
                    <a:cubicBezTo>
                      <a:pt x="363" y="17"/>
                      <a:pt x="363" y="17"/>
                      <a:pt x="363" y="17"/>
                    </a:cubicBezTo>
                    <a:cubicBezTo>
                      <a:pt x="283" y="17"/>
                      <a:pt x="283" y="17"/>
                      <a:pt x="283" y="17"/>
                    </a:cubicBezTo>
                    <a:cubicBezTo>
                      <a:pt x="283" y="0"/>
                      <a:pt x="283" y="0"/>
                      <a:pt x="283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238" y="14"/>
                      <a:pt x="238" y="14"/>
                      <a:pt x="238" y="14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2" y="52"/>
                      <a:pt x="26" y="52"/>
                    </a:cubicBezTo>
                    <a:cubicBezTo>
                      <a:pt x="383" y="52"/>
                      <a:pt x="383" y="52"/>
                      <a:pt x="383" y="52"/>
                    </a:cubicBezTo>
                    <a:cubicBezTo>
                      <a:pt x="397" y="52"/>
                      <a:pt x="408" y="41"/>
                      <a:pt x="408" y="27"/>
                    </a:cubicBezTo>
                    <a:cubicBezTo>
                      <a:pt x="408" y="26"/>
                      <a:pt x="408" y="26"/>
                      <a:pt x="408" y="26"/>
                    </a:cubicBezTo>
                    <a:cubicBezTo>
                      <a:pt x="408" y="12"/>
                      <a:pt x="397" y="0"/>
                      <a:pt x="383" y="0"/>
                    </a:cubicBezTo>
                    <a:close/>
                  </a:path>
                </a:pathLst>
              </a:custGeom>
              <a:solidFill>
                <a:srgbClr val="F956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0" name="Rectangle 132"/>
              <p:cNvSpPr>
                <a:spLocks noChangeArrowheads="1"/>
              </p:cNvSpPr>
              <p:nvPr/>
            </p:nvSpPr>
            <p:spPr bwMode="auto">
              <a:xfrm>
                <a:off x="1662036" y="5126995"/>
                <a:ext cx="136322" cy="50561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1" name="Rectangle 133"/>
              <p:cNvSpPr>
                <a:spLocks noChangeArrowheads="1"/>
              </p:cNvSpPr>
              <p:nvPr/>
            </p:nvSpPr>
            <p:spPr bwMode="auto">
              <a:xfrm>
                <a:off x="1449258" y="5274857"/>
                <a:ext cx="136322" cy="3577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14" name="Rectangle 134"/>
              <p:cNvSpPr>
                <a:spLocks noChangeArrowheads="1"/>
              </p:cNvSpPr>
              <p:nvPr/>
            </p:nvSpPr>
            <p:spPr bwMode="auto">
              <a:xfrm>
                <a:off x="1239366" y="5401081"/>
                <a:ext cx="136322" cy="2315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891655" y="1927860"/>
            <a:ext cx="1614170" cy="1779270"/>
            <a:chOff x="8938609" y="2085735"/>
            <a:chExt cx="1756733" cy="1756733"/>
          </a:xfrm>
        </p:grpSpPr>
        <p:sp>
          <p:nvSpPr>
            <p:cNvPr id="17" name="圆角矩形 16"/>
            <p:cNvSpPr/>
            <p:nvPr/>
          </p:nvSpPr>
          <p:spPr>
            <a:xfrm>
              <a:off x="8938609" y="2085735"/>
              <a:ext cx="1756733" cy="1756733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566203" y="2281261"/>
              <a:ext cx="320183" cy="320183"/>
              <a:chOff x="6858828" y="3790714"/>
              <a:chExt cx="731377" cy="731377"/>
            </a:xfrm>
          </p:grpSpPr>
          <p:sp>
            <p:nvSpPr>
              <p:cNvPr id="19" name="Freeform 578"/>
              <p:cNvSpPr/>
              <p:nvPr/>
            </p:nvSpPr>
            <p:spPr bwMode="auto">
              <a:xfrm>
                <a:off x="7450277" y="4178041"/>
                <a:ext cx="97373" cy="194024"/>
              </a:xfrm>
              <a:custGeom>
                <a:avLst/>
                <a:gdLst>
                  <a:gd name="T0" fmla="*/ 0 w 57"/>
                  <a:gd name="T1" fmla="*/ 99 h 114"/>
                  <a:gd name="T2" fmla="*/ 22 w 57"/>
                  <a:gd name="T3" fmla="*/ 114 h 114"/>
                  <a:gd name="T4" fmla="*/ 57 w 57"/>
                  <a:gd name="T5" fmla="*/ 0 h 114"/>
                  <a:gd name="T6" fmla="*/ 31 w 57"/>
                  <a:gd name="T7" fmla="*/ 0 h 114"/>
                  <a:gd name="T8" fmla="*/ 0 w 57"/>
                  <a:gd name="T9" fmla="*/ 9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14">
                    <a:moveTo>
                      <a:pt x="0" y="99"/>
                    </a:moveTo>
                    <a:cubicBezTo>
                      <a:pt x="22" y="114"/>
                      <a:pt x="22" y="114"/>
                      <a:pt x="22" y="114"/>
                    </a:cubicBezTo>
                    <a:cubicBezTo>
                      <a:pt x="44" y="82"/>
                      <a:pt x="57" y="42"/>
                      <a:pt x="5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37"/>
                      <a:pt x="20" y="71"/>
                      <a:pt x="0" y="9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0" name="Freeform 579"/>
              <p:cNvSpPr/>
              <p:nvPr/>
            </p:nvSpPr>
            <p:spPr bwMode="auto">
              <a:xfrm>
                <a:off x="7228844" y="3790714"/>
                <a:ext cx="361361" cy="362804"/>
              </a:xfrm>
              <a:custGeom>
                <a:avLst/>
                <a:gdLst>
                  <a:gd name="T0" fmla="*/ 187 w 212"/>
                  <a:gd name="T1" fmla="*/ 213 h 213"/>
                  <a:gd name="T2" fmla="*/ 212 w 212"/>
                  <a:gd name="T3" fmla="*/ 213 h 213"/>
                  <a:gd name="T4" fmla="*/ 0 w 212"/>
                  <a:gd name="T5" fmla="*/ 0 h 213"/>
                  <a:gd name="T6" fmla="*/ 0 w 212"/>
                  <a:gd name="T7" fmla="*/ 25 h 213"/>
                  <a:gd name="T8" fmla="*/ 0 w 212"/>
                  <a:gd name="T9" fmla="*/ 52 h 213"/>
                  <a:gd name="T10" fmla="*/ 0 w 212"/>
                  <a:gd name="T11" fmla="*/ 213 h 213"/>
                  <a:gd name="T12" fmla="*/ 160 w 212"/>
                  <a:gd name="T13" fmla="*/ 213 h 213"/>
                  <a:gd name="T14" fmla="*/ 187 w 212"/>
                  <a:gd name="T15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213">
                    <a:moveTo>
                      <a:pt x="187" y="213"/>
                    </a:moveTo>
                    <a:cubicBezTo>
                      <a:pt x="212" y="213"/>
                      <a:pt x="212" y="213"/>
                      <a:pt x="212" y="213"/>
                    </a:cubicBezTo>
                    <a:cubicBezTo>
                      <a:pt x="187" y="7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160" y="213"/>
                      <a:pt x="160" y="213"/>
                      <a:pt x="160" y="213"/>
                    </a:cubicBezTo>
                    <a:lnTo>
                      <a:pt x="187" y="213"/>
                    </a:lnTo>
                    <a:close/>
                  </a:path>
                </a:pathLst>
              </a:custGeom>
              <a:solidFill>
                <a:srgbClr val="1C9494"/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1" name="Freeform 580"/>
              <p:cNvSpPr/>
              <p:nvPr/>
            </p:nvSpPr>
            <p:spPr bwMode="auto">
              <a:xfrm>
                <a:off x="6858828" y="3833269"/>
                <a:ext cx="605154" cy="688822"/>
              </a:xfrm>
              <a:custGeom>
                <a:avLst/>
                <a:gdLst>
                  <a:gd name="T0" fmla="*/ 202 w 355"/>
                  <a:gd name="T1" fmla="*/ 202 h 404"/>
                  <a:gd name="T2" fmla="*/ 202 w 355"/>
                  <a:gd name="T3" fmla="*/ 26 h 404"/>
                  <a:gd name="T4" fmla="*/ 202 w 355"/>
                  <a:gd name="T5" fmla="*/ 0 h 404"/>
                  <a:gd name="T6" fmla="*/ 0 w 355"/>
                  <a:gd name="T7" fmla="*/ 202 h 404"/>
                  <a:gd name="T8" fmla="*/ 202 w 355"/>
                  <a:gd name="T9" fmla="*/ 404 h 404"/>
                  <a:gd name="T10" fmla="*/ 355 w 355"/>
                  <a:gd name="T11" fmla="*/ 335 h 404"/>
                  <a:gd name="T12" fmla="*/ 335 w 355"/>
                  <a:gd name="T13" fmla="*/ 317 h 404"/>
                  <a:gd name="T14" fmla="*/ 202 w 355"/>
                  <a:gd name="T15" fmla="*/ 202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5" h="404">
                    <a:moveTo>
                      <a:pt x="202" y="202"/>
                    </a:moveTo>
                    <a:cubicBezTo>
                      <a:pt x="202" y="26"/>
                      <a:pt x="202" y="26"/>
                      <a:pt x="202" y="26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91" y="0"/>
                      <a:pt x="0" y="90"/>
                      <a:pt x="0" y="202"/>
                    </a:cubicBezTo>
                    <a:cubicBezTo>
                      <a:pt x="0" y="314"/>
                      <a:pt x="91" y="404"/>
                      <a:pt x="202" y="404"/>
                    </a:cubicBezTo>
                    <a:cubicBezTo>
                      <a:pt x="263" y="404"/>
                      <a:pt x="318" y="377"/>
                      <a:pt x="355" y="335"/>
                    </a:cubicBezTo>
                    <a:cubicBezTo>
                      <a:pt x="335" y="317"/>
                      <a:pt x="335" y="317"/>
                      <a:pt x="335" y="317"/>
                    </a:cubicBezTo>
                    <a:lnTo>
                      <a:pt x="202" y="20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4939665" y="1927860"/>
            <a:ext cx="1588135" cy="1779905"/>
            <a:chOff x="6427398" y="2085735"/>
            <a:chExt cx="1756733" cy="1756733"/>
          </a:xfrm>
        </p:grpSpPr>
        <p:sp>
          <p:nvSpPr>
            <p:cNvPr id="23" name="圆角矩形 22"/>
            <p:cNvSpPr/>
            <p:nvPr/>
          </p:nvSpPr>
          <p:spPr>
            <a:xfrm>
              <a:off x="6427398" y="2085735"/>
              <a:ext cx="1756733" cy="1756733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080219" y="2236580"/>
              <a:ext cx="383708" cy="380875"/>
              <a:chOff x="8400062" y="4884922"/>
              <a:chExt cx="683773" cy="678724"/>
            </a:xfrm>
          </p:grpSpPr>
          <p:sp>
            <p:nvSpPr>
              <p:cNvPr id="25" name="Freeform 378"/>
              <p:cNvSpPr>
                <a:spLocks noEditPoints="1"/>
              </p:cNvSpPr>
              <p:nvPr/>
            </p:nvSpPr>
            <p:spPr bwMode="auto">
              <a:xfrm>
                <a:off x="8927317" y="5146025"/>
                <a:ext cx="156518" cy="156518"/>
              </a:xfrm>
              <a:custGeom>
                <a:avLst/>
                <a:gdLst>
                  <a:gd name="T0" fmla="*/ 46 w 92"/>
                  <a:gd name="T1" fmla="*/ 0 h 92"/>
                  <a:gd name="T2" fmla="*/ 0 w 92"/>
                  <a:gd name="T3" fmla="*/ 46 h 92"/>
                  <a:gd name="T4" fmla="*/ 46 w 92"/>
                  <a:gd name="T5" fmla="*/ 92 h 92"/>
                  <a:gd name="T6" fmla="*/ 92 w 92"/>
                  <a:gd name="T7" fmla="*/ 46 h 92"/>
                  <a:gd name="T8" fmla="*/ 46 w 92"/>
                  <a:gd name="T9" fmla="*/ 0 h 92"/>
                  <a:gd name="T10" fmla="*/ 46 w 92"/>
                  <a:gd name="T11" fmla="*/ 78 h 92"/>
                  <a:gd name="T12" fmla="*/ 14 w 92"/>
                  <a:gd name="T13" fmla="*/ 46 h 92"/>
                  <a:gd name="T14" fmla="*/ 46 w 92"/>
                  <a:gd name="T15" fmla="*/ 14 h 92"/>
                  <a:gd name="T16" fmla="*/ 78 w 92"/>
                  <a:gd name="T17" fmla="*/ 46 h 92"/>
                  <a:gd name="T18" fmla="*/ 46 w 92"/>
                  <a:gd name="T19" fmla="*/ 7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cubicBezTo>
                      <a:pt x="20" y="0"/>
                      <a:pt x="0" y="21"/>
                      <a:pt x="0" y="46"/>
                    </a:cubicBezTo>
                    <a:cubicBezTo>
                      <a:pt x="0" y="72"/>
                      <a:pt x="20" y="92"/>
                      <a:pt x="46" y="92"/>
                    </a:cubicBezTo>
                    <a:cubicBezTo>
                      <a:pt x="71" y="92"/>
                      <a:pt x="92" y="72"/>
                      <a:pt x="92" y="46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8" y="78"/>
                      <a:pt x="14" y="64"/>
                      <a:pt x="14" y="46"/>
                    </a:cubicBezTo>
                    <a:cubicBezTo>
                      <a:pt x="14" y="28"/>
                      <a:pt x="28" y="14"/>
                      <a:pt x="46" y="14"/>
                    </a:cubicBezTo>
                    <a:cubicBezTo>
                      <a:pt x="64" y="14"/>
                      <a:pt x="78" y="28"/>
                      <a:pt x="78" y="46"/>
                    </a:cubicBezTo>
                    <a:cubicBezTo>
                      <a:pt x="78" y="64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6" name="Freeform 379"/>
              <p:cNvSpPr/>
              <p:nvPr/>
            </p:nvSpPr>
            <p:spPr bwMode="auto">
              <a:xfrm>
                <a:off x="8852304" y="5217432"/>
                <a:ext cx="66358" cy="8655"/>
              </a:xfrm>
              <a:custGeom>
                <a:avLst/>
                <a:gdLst>
                  <a:gd name="T0" fmla="*/ 37 w 39"/>
                  <a:gd name="T1" fmla="*/ 0 h 5"/>
                  <a:gd name="T2" fmla="*/ 2 w 39"/>
                  <a:gd name="T3" fmla="*/ 0 h 5"/>
                  <a:gd name="T4" fmla="*/ 1 w 39"/>
                  <a:gd name="T5" fmla="*/ 1 h 5"/>
                  <a:gd name="T6" fmla="*/ 0 w 39"/>
                  <a:gd name="T7" fmla="*/ 3 h 5"/>
                  <a:gd name="T8" fmla="*/ 2 w 39"/>
                  <a:gd name="T9" fmla="*/ 5 h 5"/>
                  <a:gd name="T10" fmla="*/ 37 w 39"/>
                  <a:gd name="T11" fmla="*/ 5 h 5"/>
                  <a:gd name="T12" fmla="*/ 39 w 39"/>
                  <a:gd name="T13" fmla="*/ 3 h 5"/>
                  <a:gd name="T14" fmla="*/ 37 w 39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">
                    <a:moveTo>
                      <a:pt x="3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8" y="5"/>
                      <a:pt x="39" y="4"/>
                      <a:pt x="39" y="3"/>
                    </a:cubicBezTo>
                    <a:cubicBezTo>
                      <a:pt x="39" y="1"/>
                      <a:pt x="38" y="0"/>
                      <a:pt x="37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7" name="Freeform 380"/>
              <p:cNvSpPr/>
              <p:nvPr/>
            </p:nvSpPr>
            <p:spPr bwMode="auto">
              <a:xfrm>
                <a:off x="8739784" y="5048652"/>
                <a:ext cx="7934" cy="67079"/>
              </a:xfrm>
              <a:custGeom>
                <a:avLst/>
                <a:gdLst>
                  <a:gd name="T0" fmla="*/ 0 w 5"/>
                  <a:gd name="T1" fmla="*/ 3 h 39"/>
                  <a:gd name="T2" fmla="*/ 0 w 5"/>
                  <a:gd name="T3" fmla="*/ 37 h 39"/>
                  <a:gd name="T4" fmla="*/ 0 w 5"/>
                  <a:gd name="T5" fmla="*/ 39 h 39"/>
                  <a:gd name="T6" fmla="*/ 2 w 5"/>
                  <a:gd name="T7" fmla="*/ 39 h 39"/>
                  <a:gd name="T8" fmla="*/ 5 w 5"/>
                  <a:gd name="T9" fmla="*/ 37 h 39"/>
                  <a:gd name="T10" fmla="*/ 5 w 5"/>
                  <a:gd name="T11" fmla="*/ 3 h 39"/>
                  <a:gd name="T12" fmla="*/ 2 w 5"/>
                  <a:gd name="T13" fmla="*/ 0 h 39"/>
                  <a:gd name="T14" fmla="*/ 0 w 5"/>
                  <a:gd name="T15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9">
                    <a:moveTo>
                      <a:pt x="0" y="3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1" y="39"/>
                      <a:pt x="2" y="39"/>
                      <a:pt x="2" y="39"/>
                    </a:cubicBezTo>
                    <a:cubicBezTo>
                      <a:pt x="4" y="39"/>
                      <a:pt x="5" y="38"/>
                      <a:pt x="5" y="3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8" name="Freeform 381"/>
              <p:cNvSpPr/>
              <p:nvPr/>
            </p:nvSpPr>
            <p:spPr bwMode="auto">
              <a:xfrm>
                <a:off x="8736178" y="5335000"/>
                <a:ext cx="8655" cy="68522"/>
              </a:xfrm>
              <a:custGeom>
                <a:avLst/>
                <a:gdLst>
                  <a:gd name="T0" fmla="*/ 5 w 5"/>
                  <a:gd name="T1" fmla="*/ 37 h 40"/>
                  <a:gd name="T2" fmla="*/ 5 w 5"/>
                  <a:gd name="T3" fmla="*/ 3 h 40"/>
                  <a:gd name="T4" fmla="*/ 3 w 5"/>
                  <a:gd name="T5" fmla="*/ 0 h 40"/>
                  <a:gd name="T6" fmla="*/ 0 w 5"/>
                  <a:gd name="T7" fmla="*/ 3 h 40"/>
                  <a:gd name="T8" fmla="*/ 0 w 5"/>
                  <a:gd name="T9" fmla="*/ 37 h 40"/>
                  <a:gd name="T10" fmla="*/ 1 w 5"/>
                  <a:gd name="T11" fmla="*/ 39 h 40"/>
                  <a:gd name="T12" fmla="*/ 3 w 5"/>
                  <a:gd name="T13" fmla="*/ 40 h 40"/>
                  <a:gd name="T14" fmla="*/ 5 w 5"/>
                  <a:gd name="T15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0">
                    <a:moveTo>
                      <a:pt x="5" y="37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2" y="40"/>
                      <a:pt x="3" y="40"/>
                    </a:cubicBezTo>
                    <a:cubicBezTo>
                      <a:pt x="4" y="40"/>
                      <a:pt x="5" y="38"/>
                      <a:pt x="5" y="37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29" name="Freeform 382"/>
              <p:cNvSpPr>
                <a:spLocks noEditPoints="1"/>
              </p:cNvSpPr>
              <p:nvPr/>
            </p:nvSpPr>
            <p:spPr bwMode="auto">
              <a:xfrm>
                <a:off x="8664771" y="4884922"/>
                <a:ext cx="156518" cy="157239"/>
              </a:xfrm>
              <a:custGeom>
                <a:avLst/>
                <a:gdLst>
                  <a:gd name="T0" fmla="*/ 46 w 92"/>
                  <a:gd name="T1" fmla="*/ 92 h 92"/>
                  <a:gd name="T2" fmla="*/ 92 w 92"/>
                  <a:gd name="T3" fmla="*/ 46 h 92"/>
                  <a:gd name="T4" fmla="*/ 46 w 92"/>
                  <a:gd name="T5" fmla="*/ 0 h 92"/>
                  <a:gd name="T6" fmla="*/ 0 w 92"/>
                  <a:gd name="T7" fmla="*/ 46 h 92"/>
                  <a:gd name="T8" fmla="*/ 46 w 92"/>
                  <a:gd name="T9" fmla="*/ 92 h 92"/>
                  <a:gd name="T10" fmla="*/ 46 w 92"/>
                  <a:gd name="T11" fmla="*/ 14 h 92"/>
                  <a:gd name="T12" fmla="*/ 79 w 92"/>
                  <a:gd name="T13" fmla="*/ 46 h 92"/>
                  <a:gd name="T14" fmla="*/ 46 w 92"/>
                  <a:gd name="T15" fmla="*/ 78 h 92"/>
                  <a:gd name="T16" fmla="*/ 14 w 92"/>
                  <a:gd name="T17" fmla="*/ 46 h 92"/>
                  <a:gd name="T18" fmla="*/ 46 w 92"/>
                  <a:gd name="T19" fmla="*/ 1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72" y="92"/>
                      <a:pt x="92" y="71"/>
                      <a:pt x="92" y="46"/>
                    </a:cubicBezTo>
                    <a:cubicBezTo>
                      <a:pt x="92" y="21"/>
                      <a:pt x="72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1"/>
                      <a:pt x="21" y="92"/>
                      <a:pt x="46" y="92"/>
                    </a:cubicBezTo>
                    <a:close/>
                    <a:moveTo>
                      <a:pt x="46" y="14"/>
                    </a:moveTo>
                    <a:cubicBezTo>
                      <a:pt x="64" y="14"/>
                      <a:pt x="79" y="28"/>
                      <a:pt x="79" y="46"/>
                    </a:cubicBezTo>
                    <a:cubicBezTo>
                      <a:pt x="79" y="64"/>
                      <a:pt x="64" y="78"/>
                      <a:pt x="46" y="78"/>
                    </a:cubicBezTo>
                    <a:cubicBezTo>
                      <a:pt x="29" y="78"/>
                      <a:pt x="14" y="64"/>
                      <a:pt x="14" y="46"/>
                    </a:cubicBezTo>
                    <a:cubicBezTo>
                      <a:pt x="14" y="28"/>
                      <a:pt x="29" y="14"/>
                      <a:pt x="46" y="14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0" name="Freeform 383"/>
              <p:cNvSpPr>
                <a:spLocks noEditPoints="1"/>
              </p:cNvSpPr>
              <p:nvPr/>
            </p:nvSpPr>
            <p:spPr bwMode="auto">
              <a:xfrm>
                <a:off x="8664771" y="5408571"/>
                <a:ext cx="156518" cy="155075"/>
              </a:xfrm>
              <a:custGeom>
                <a:avLst/>
                <a:gdLst>
                  <a:gd name="T0" fmla="*/ 46 w 92"/>
                  <a:gd name="T1" fmla="*/ 0 h 91"/>
                  <a:gd name="T2" fmla="*/ 0 w 92"/>
                  <a:gd name="T3" fmla="*/ 46 h 91"/>
                  <a:gd name="T4" fmla="*/ 46 w 92"/>
                  <a:gd name="T5" fmla="*/ 91 h 91"/>
                  <a:gd name="T6" fmla="*/ 92 w 92"/>
                  <a:gd name="T7" fmla="*/ 46 h 91"/>
                  <a:gd name="T8" fmla="*/ 46 w 92"/>
                  <a:gd name="T9" fmla="*/ 0 h 91"/>
                  <a:gd name="T10" fmla="*/ 46 w 92"/>
                  <a:gd name="T11" fmla="*/ 78 h 91"/>
                  <a:gd name="T12" fmla="*/ 14 w 92"/>
                  <a:gd name="T13" fmla="*/ 46 h 91"/>
                  <a:gd name="T14" fmla="*/ 46 w 92"/>
                  <a:gd name="T15" fmla="*/ 13 h 91"/>
                  <a:gd name="T16" fmla="*/ 79 w 92"/>
                  <a:gd name="T17" fmla="*/ 46 h 91"/>
                  <a:gd name="T18" fmla="*/ 46 w 92"/>
                  <a:gd name="T19" fmla="*/ 7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1">
                    <a:moveTo>
                      <a:pt x="46" y="0"/>
                    </a:moveTo>
                    <a:cubicBezTo>
                      <a:pt x="21" y="0"/>
                      <a:pt x="0" y="20"/>
                      <a:pt x="0" y="46"/>
                    </a:cubicBezTo>
                    <a:cubicBezTo>
                      <a:pt x="0" y="71"/>
                      <a:pt x="21" y="91"/>
                      <a:pt x="46" y="91"/>
                    </a:cubicBezTo>
                    <a:cubicBezTo>
                      <a:pt x="72" y="91"/>
                      <a:pt x="92" y="71"/>
                      <a:pt x="92" y="46"/>
                    </a:cubicBezTo>
                    <a:cubicBezTo>
                      <a:pt x="92" y="20"/>
                      <a:pt x="72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9" y="78"/>
                      <a:pt x="14" y="63"/>
                      <a:pt x="14" y="46"/>
                    </a:cubicBezTo>
                    <a:cubicBezTo>
                      <a:pt x="14" y="28"/>
                      <a:pt x="29" y="13"/>
                      <a:pt x="46" y="13"/>
                    </a:cubicBezTo>
                    <a:cubicBezTo>
                      <a:pt x="64" y="13"/>
                      <a:pt x="79" y="28"/>
                      <a:pt x="79" y="46"/>
                    </a:cubicBezTo>
                    <a:cubicBezTo>
                      <a:pt x="79" y="63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1" name="Freeform 384"/>
              <p:cNvSpPr>
                <a:spLocks noEditPoints="1"/>
              </p:cNvSpPr>
              <p:nvPr/>
            </p:nvSpPr>
            <p:spPr bwMode="auto">
              <a:xfrm>
                <a:off x="8633756" y="5120780"/>
                <a:ext cx="209893" cy="209171"/>
              </a:xfrm>
              <a:custGeom>
                <a:avLst/>
                <a:gdLst>
                  <a:gd name="T0" fmla="*/ 62 w 123"/>
                  <a:gd name="T1" fmla="*/ 0 h 123"/>
                  <a:gd name="T2" fmla="*/ 0 w 123"/>
                  <a:gd name="T3" fmla="*/ 61 h 123"/>
                  <a:gd name="T4" fmla="*/ 62 w 123"/>
                  <a:gd name="T5" fmla="*/ 123 h 123"/>
                  <a:gd name="T6" fmla="*/ 123 w 123"/>
                  <a:gd name="T7" fmla="*/ 61 h 123"/>
                  <a:gd name="T8" fmla="*/ 62 w 123"/>
                  <a:gd name="T9" fmla="*/ 0 h 123"/>
                  <a:gd name="T10" fmla="*/ 62 w 123"/>
                  <a:gd name="T11" fmla="*/ 105 h 123"/>
                  <a:gd name="T12" fmla="*/ 18 w 123"/>
                  <a:gd name="T13" fmla="*/ 61 h 123"/>
                  <a:gd name="T14" fmla="*/ 62 w 123"/>
                  <a:gd name="T15" fmla="*/ 18 h 123"/>
                  <a:gd name="T16" fmla="*/ 105 w 123"/>
                  <a:gd name="T17" fmla="*/ 61 h 123"/>
                  <a:gd name="T18" fmla="*/ 62 w 123"/>
                  <a:gd name="T19" fmla="*/ 10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2" y="0"/>
                    </a:moveTo>
                    <a:cubicBezTo>
                      <a:pt x="28" y="0"/>
                      <a:pt x="0" y="27"/>
                      <a:pt x="0" y="61"/>
                    </a:cubicBezTo>
                    <a:cubicBezTo>
                      <a:pt x="0" y="95"/>
                      <a:pt x="28" y="123"/>
                      <a:pt x="62" y="123"/>
                    </a:cubicBezTo>
                    <a:cubicBezTo>
                      <a:pt x="96" y="123"/>
                      <a:pt x="123" y="95"/>
                      <a:pt x="123" y="61"/>
                    </a:cubicBezTo>
                    <a:cubicBezTo>
                      <a:pt x="123" y="27"/>
                      <a:pt x="96" y="0"/>
                      <a:pt x="62" y="0"/>
                    </a:cubicBezTo>
                    <a:close/>
                    <a:moveTo>
                      <a:pt x="62" y="105"/>
                    </a:moveTo>
                    <a:cubicBezTo>
                      <a:pt x="38" y="105"/>
                      <a:pt x="18" y="85"/>
                      <a:pt x="18" y="61"/>
                    </a:cubicBezTo>
                    <a:cubicBezTo>
                      <a:pt x="18" y="37"/>
                      <a:pt x="38" y="18"/>
                      <a:pt x="62" y="18"/>
                    </a:cubicBezTo>
                    <a:cubicBezTo>
                      <a:pt x="86" y="18"/>
                      <a:pt x="105" y="37"/>
                      <a:pt x="105" y="61"/>
                    </a:cubicBezTo>
                    <a:cubicBezTo>
                      <a:pt x="105" y="85"/>
                      <a:pt x="86" y="105"/>
                      <a:pt x="62" y="105"/>
                    </a:cubicBezTo>
                    <a:close/>
                  </a:path>
                </a:pathLst>
              </a:custGeom>
              <a:solidFill>
                <a:srgbClr val="FAC1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2" name="Freeform 385"/>
              <p:cNvSpPr/>
              <p:nvPr/>
            </p:nvSpPr>
            <p:spPr bwMode="auto">
              <a:xfrm>
                <a:off x="8562350" y="5221038"/>
                <a:ext cx="67800" cy="8655"/>
              </a:xfrm>
              <a:custGeom>
                <a:avLst/>
                <a:gdLst>
                  <a:gd name="T0" fmla="*/ 37 w 40"/>
                  <a:gd name="T1" fmla="*/ 0 h 5"/>
                  <a:gd name="T2" fmla="*/ 3 w 40"/>
                  <a:gd name="T3" fmla="*/ 0 h 5"/>
                  <a:gd name="T4" fmla="*/ 1 w 40"/>
                  <a:gd name="T5" fmla="*/ 0 h 5"/>
                  <a:gd name="T6" fmla="*/ 0 w 40"/>
                  <a:gd name="T7" fmla="*/ 2 h 5"/>
                  <a:gd name="T8" fmla="*/ 3 w 40"/>
                  <a:gd name="T9" fmla="*/ 5 h 5"/>
                  <a:gd name="T10" fmla="*/ 37 w 40"/>
                  <a:gd name="T11" fmla="*/ 5 h 5"/>
                  <a:gd name="T12" fmla="*/ 40 w 40"/>
                  <a:gd name="T13" fmla="*/ 2 h 5"/>
                  <a:gd name="T14" fmla="*/ 37 w 40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5">
                    <a:moveTo>
                      <a:pt x="3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8" y="5"/>
                      <a:pt x="40" y="4"/>
                      <a:pt x="40" y="2"/>
                    </a:cubicBezTo>
                    <a:cubicBezTo>
                      <a:pt x="40" y="1"/>
                      <a:pt x="38" y="0"/>
                      <a:pt x="37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3" name="Freeform 386"/>
              <p:cNvSpPr>
                <a:spLocks noEditPoints="1"/>
              </p:cNvSpPr>
              <p:nvPr/>
            </p:nvSpPr>
            <p:spPr bwMode="auto">
              <a:xfrm>
                <a:off x="8400062" y="5146025"/>
                <a:ext cx="157239" cy="156518"/>
              </a:xfrm>
              <a:custGeom>
                <a:avLst/>
                <a:gdLst>
                  <a:gd name="T0" fmla="*/ 46 w 92"/>
                  <a:gd name="T1" fmla="*/ 0 h 92"/>
                  <a:gd name="T2" fmla="*/ 0 w 92"/>
                  <a:gd name="T3" fmla="*/ 46 h 92"/>
                  <a:gd name="T4" fmla="*/ 46 w 92"/>
                  <a:gd name="T5" fmla="*/ 92 h 92"/>
                  <a:gd name="T6" fmla="*/ 92 w 92"/>
                  <a:gd name="T7" fmla="*/ 46 h 92"/>
                  <a:gd name="T8" fmla="*/ 46 w 92"/>
                  <a:gd name="T9" fmla="*/ 0 h 92"/>
                  <a:gd name="T10" fmla="*/ 46 w 92"/>
                  <a:gd name="T11" fmla="*/ 78 h 92"/>
                  <a:gd name="T12" fmla="*/ 14 w 92"/>
                  <a:gd name="T13" fmla="*/ 46 h 92"/>
                  <a:gd name="T14" fmla="*/ 46 w 92"/>
                  <a:gd name="T15" fmla="*/ 14 h 92"/>
                  <a:gd name="T16" fmla="*/ 78 w 92"/>
                  <a:gd name="T17" fmla="*/ 46 h 92"/>
                  <a:gd name="T18" fmla="*/ 46 w 92"/>
                  <a:gd name="T19" fmla="*/ 7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cubicBezTo>
                      <a:pt x="21" y="0"/>
                      <a:pt x="0" y="21"/>
                      <a:pt x="0" y="46"/>
                    </a:cubicBezTo>
                    <a:cubicBezTo>
                      <a:pt x="0" y="72"/>
                      <a:pt x="21" y="92"/>
                      <a:pt x="46" y="92"/>
                    </a:cubicBezTo>
                    <a:cubicBezTo>
                      <a:pt x="71" y="92"/>
                      <a:pt x="92" y="72"/>
                      <a:pt x="92" y="46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8" y="78"/>
                      <a:pt x="14" y="64"/>
                      <a:pt x="14" y="46"/>
                    </a:cubicBezTo>
                    <a:cubicBezTo>
                      <a:pt x="14" y="28"/>
                      <a:pt x="28" y="14"/>
                      <a:pt x="46" y="14"/>
                    </a:cubicBezTo>
                    <a:cubicBezTo>
                      <a:pt x="64" y="14"/>
                      <a:pt x="78" y="28"/>
                      <a:pt x="78" y="46"/>
                    </a:cubicBezTo>
                    <a:cubicBezTo>
                      <a:pt x="78" y="64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2961640" y="1927860"/>
            <a:ext cx="1588135" cy="1814195"/>
            <a:chOff x="3916187" y="2085735"/>
            <a:chExt cx="1756733" cy="1756733"/>
          </a:xfrm>
        </p:grpSpPr>
        <p:sp>
          <p:nvSpPr>
            <p:cNvPr id="35" name="圆角矩形 34"/>
            <p:cNvSpPr/>
            <p:nvPr/>
          </p:nvSpPr>
          <p:spPr>
            <a:xfrm>
              <a:off x="3916187" y="2085735"/>
              <a:ext cx="1756733" cy="1756733"/>
            </a:xfrm>
            <a:prstGeom prst="roundRect">
              <a:avLst>
                <a:gd name="adj" fmla="val 12557"/>
              </a:avLst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dist="177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570068" y="2301792"/>
              <a:ext cx="374508" cy="360089"/>
              <a:chOff x="3620725" y="5138333"/>
              <a:chExt cx="702937" cy="675873"/>
            </a:xfrm>
            <a:solidFill>
              <a:schemeClr val="bg1">
                <a:lumMod val="50000"/>
              </a:schemeClr>
            </a:solidFill>
          </p:grpSpPr>
          <p:sp>
            <p:nvSpPr>
              <p:cNvPr id="37" name="Freeform 18"/>
              <p:cNvSpPr/>
              <p:nvPr/>
            </p:nvSpPr>
            <p:spPr bwMode="auto">
              <a:xfrm>
                <a:off x="3620725" y="5360332"/>
                <a:ext cx="702937" cy="280151"/>
              </a:xfrm>
              <a:custGeom>
                <a:avLst/>
                <a:gdLst>
                  <a:gd name="T0" fmla="*/ 699 w 813"/>
                  <a:gd name="T1" fmla="*/ 96 h 324"/>
                  <a:gd name="T2" fmla="*/ 661 w 813"/>
                  <a:gd name="T3" fmla="*/ 96 h 324"/>
                  <a:gd name="T4" fmla="*/ 661 w 813"/>
                  <a:gd name="T5" fmla="*/ 178 h 324"/>
                  <a:gd name="T6" fmla="*/ 632 w 813"/>
                  <a:gd name="T7" fmla="*/ 207 h 324"/>
                  <a:gd name="T8" fmla="*/ 317 w 813"/>
                  <a:gd name="T9" fmla="*/ 207 h 324"/>
                  <a:gd name="T10" fmla="*/ 317 w 813"/>
                  <a:gd name="T11" fmla="*/ 296 h 324"/>
                  <a:gd name="T12" fmla="*/ 289 w 813"/>
                  <a:gd name="T13" fmla="*/ 324 h 324"/>
                  <a:gd name="T14" fmla="*/ 120 w 813"/>
                  <a:gd name="T15" fmla="*/ 324 h 324"/>
                  <a:gd name="T16" fmla="*/ 92 w 813"/>
                  <a:gd name="T17" fmla="*/ 296 h 324"/>
                  <a:gd name="T18" fmla="*/ 92 w 813"/>
                  <a:gd name="T19" fmla="*/ 204 h 324"/>
                  <a:gd name="T20" fmla="*/ 0 w 813"/>
                  <a:gd name="T21" fmla="*/ 204 h 324"/>
                  <a:gd name="T22" fmla="*/ 0 w 813"/>
                  <a:gd name="T23" fmla="*/ 147 h 324"/>
                  <a:gd name="T24" fmla="*/ 120 w 813"/>
                  <a:gd name="T25" fmla="*/ 147 h 324"/>
                  <a:gd name="T26" fmla="*/ 149 w 813"/>
                  <a:gd name="T27" fmla="*/ 175 h 324"/>
                  <a:gd name="T28" fmla="*/ 149 w 813"/>
                  <a:gd name="T29" fmla="*/ 267 h 324"/>
                  <a:gd name="T30" fmla="*/ 260 w 813"/>
                  <a:gd name="T31" fmla="*/ 267 h 324"/>
                  <a:gd name="T32" fmla="*/ 260 w 813"/>
                  <a:gd name="T33" fmla="*/ 178 h 324"/>
                  <a:gd name="T34" fmla="*/ 289 w 813"/>
                  <a:gd name="T35" fmla="*/ 150 h 324"/>
                  <a:gd name="T36" fmla="*/ 603 w 813"/>
                  <a:gd name="T37" fmla="*/ 150 h 324"/>
                  <a:gd name="T38" fmla="*/ 603 w 813"/>
                  <a:gd name="T39" fmla="*/ 67 h 324"/>
                  <a:gd name="T40" fmla="*/ 632 w 813"/>
                  <a:gd name="T41" fmla="*/ 39 h 324"/>
                  <a:gd name="T42" fmla="*/ 699 w 813"/>
                  <a:gd name="T43" fmla="*/ 39 h 324"/>
                  <a:gd name="T44" fmla="*/ 699 w 813"/>
                  <a:gd name="T45" fmla="*/ 0 h 324"/>
                  <a:gd name="T46" fmla="*/ 813 w 813"/>
                  <a:gd name="T47" fmla="*/ 67 h 324"/>
                  <a:gd name="T48" fmla="*/ 699 w 813"/>
                  <a:gd name="T49" fmla="*/ 134 h 324"/>
                  <a:gd name="T50" fmla="*/ 699 w 813"/>
                  <a:gd name="T51" fmla="*/ 9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3" h="324">
                    <a:moveTo>
                      <a:pt x="699" y="96"/>
                    </a:moveTo>
                    <a:cubicBezTo>
                      <a:pt x="661" y="96"/>
                      <a:pt x="661" y="96"/>
                      <a:pt x="661" y="96"/>
                    </a:cubicBezTo>
                    <a:cubicBezTo>
                      <a:pt x="661" y="123"/>
                      <a:pt x="661" y="151"/>
                      <a:pt x="661" y="178"/>
                    </a:cubicBezTo>
                    <a:cubicBezTo>
                      <a:pt x="661" y="194"/>
                      <a:pt x="648" y="207"/>
                      <a:pt x="632" y="207"/>
                    </a:cubicBezTo>
                    <a:cubicBezTo>
                      <a:pt x="317" y="207"/>
                      <a:pt x="317" y="207"/>
                      <a:pt x="317" y="207"/>
                    </a:cubicBezTo>
                    <a:cubicBezTo>
                      <a:pt x="317" y="296"/>
                      <a:pt x="317" y="296"/>
                      <a:pt x="317" y="296"/>
                    </a:cubicBezTo>
                    <a:cubicBezTo>
                      <a:pt x="317" y="312"/>
                      <a:pt x="305" y="324"/>
                      <a:pt x="289" y="324"/>
                    </a:cubicBezTo>
                    <a:cubicBezTo>
                      <a:pt x="120" y="324"/>
                      <a:pt x="120" y="324"/>
                      <a:pt x="120" y="324"/>
                    </a:cubicBezTo>
                    <a:cubicBezTo>
                      <a:pt x="105" y="324"/>
                      <a:pt x="92" y="312"/>
                      <a:pt x="92" y="296"/>
                    </a:cubicBezTo>
                    <a:cubicBezTo>
                      <a:pt x="92" y="204"/>
                      <a:pt x="92" y="204"/>
                      <a:pt x="92" y="204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28" y="147"/>
                      <a:pt x="92" y="147"/>
                      <a:pt x="120" y="147"/>
                    </a:cubicBezTo>
                    <a:cubicBezTo>
                      <a:pt x="136" y="147"/>
                      <a:pt x="149" y="159"/>
                      <a:pt x="149" y="175"/>
                    </a:cubicBezTo>
                    <a:cubicBezTo>
                      <a:pt x="149" y="267"/>
                      <a:pt x="149" y="267"/>
                      <a:pt x="149" y="267"/>
                    </a:cubicBezTo>
                    <a:cubicBezTo>
                      <a:pt x="260" y="267"/>
                      <a:pt x="260" y="267"/>
                      <a:pt x="260" y="26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0" y="162"/>
                      <a:pt x="273" y="150"/>
                      <a:pt x="289" y="150"/>
                    </a:cubicBezTo>
                    <a:cubicBezTo>
                      <a:pt x="603" y="150"/>
                      <a:pt x="603" y="150"/>
                      <a:pt x="603" y="150"/>
                    </a:cubicBezTo>
                    <a:cubicBezTo>
                      <a:pt x="603" y="67"/>
                      <a:pt x="603" y="67"/>
                      <a:pt x="603" y="67"/>
                    </a:cubicBezTo>
                    <a:cubicBezTo>
                      <a:pt x="603" y="51"/>
                      <a:pt x="616" y="39"/>
                      <a:pt x="632" y="39"/>
                    </a:cubicBezTo>
                    <a:cubicBezTo>
                      <a:pt x="699" y="39"/>
                      <a:pt x="699" y="39"/>
                      <a:pt x="699" y="39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813" y="67"/>
                      <a:pt x="813" y="67"/>
                      <a:pt x="813" y="67"/>
                    </a:cubicBezTo>
                    <a:cubicBezTo>
                      <a:pt x="699" y="134"/>
                      <a:pt x="699" y="134"/>
                      <a:pt x="699" y="134"/>
                    </a:cubicBezTo>
                    <a:cubicBezTo>
                      <a:pt x="699" y="96"/>
                      <a:pt x="699" y="96"/>
                      <a:pt x="699" y="96"/>
                    </a:cubicBezTo>
                    <a:close/>
                  </a:path>
                </a:pathLst>
              </a:custGeom>
              <a:solidFill>
                <a:srgbClr val="78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620725" y="5138333"/>
                <a:ext cx="653563" cy="675873"/>
              </a:xfrm>
              <a:custGeom>
                <a:avLst/>
                <a:gdLst>
                  <a:gd name="T0" fmla="*/ 502 w 756"/>
                  <a:gd name="T1" fmla="*/ 57 h 782"/>
                  <a:gd name="T2" fmla="*/ 569 w 756"/>
                  <a:gd name="T3" fmla="*/ 331 h 782"/>
                  <a:gd name="T4" fmla="*/ 464 w 756"/>
                  <a:gd name="T5" fmla="*/ 369 h 782"/>
                  <a:gd name="T6" fmla="*/ 381 w 756"/>
                  <a:gd name="T7" fmla="*/ 57 h 782"/>
                  <a:gd name="T8" fmla="*/ 343 w 756"/>
                  <a:gd name="T9" fmla="*/ 146 h 782"/>
                  <a:gd name="T10" fmla="*/ 165 w 756"/>
                  <a:gd name="T11" fmla="*/ 57 h 782"/>
                  <a:gd name="T12" fmla="*/ 127 w 756"/>
                  <a:gd name="T13" fmla="*/ 146 h 782"/>
                  <a:gd name="T14" fmla="*/ 57 w 756"/>
                  <a:gd name="T15" fmla="*/ 57 h 782"/>
                  <a:gd name="T16" fmla="*/ 235 w 756"/>
                  <a:gd name="T17" fmla="*/ 222 h 782"/>
                  <a:gd name="T18" fmla="*/ 273 w 756"/>
                  <a:gd name="T19" fmla="*/ 102 h 782"/>
                  <a:gd name="T20" fmla="*/ 381 w 756"/>
                  <a:gd name="T21" fmla="*/ 222 h 782"/>
                  <a:gd name="T22" fmla="*/ 225 w 756"/>
                  <a:gd name="T23" fmla="*/ 369 h 782"/>
                  <a:gd name="T24" fmla="*/ 187 w 756"/>
                  <a:gd name="T25" fmla="*/ 486 h 782"/>
                  <a:gd name="T26" fmla="*/ 343 w 756"/>
                  <a:gd name="T27" fmla="*/ 331 h 782"/>
                  <a:gd name="T28" fmla="*/ 57 w 756"/>
                  <a:gd name="T29" fmla="*/ 260 h 782"/>
                  <a:gd name="T30" fmla="*/ 0 w 756"/>
                  <a:gd name="T31" fmla="*/ 365 h 782"/>
                  <a:gd name="T32" fmla="*/ 28 w 756"/>
                  <a:gd name="T33" fmla="*/ 0 h 782"/>
                  <a:gd name="T34" fmla="*/ 756 w 756"/>
                  <a:gd name="T35" fmla="*/ 29 h 782"/>
                  <a:gd name="T36" fmla="*/ 699 w 756"/>
                  <a:gd name="T37" fmla="*/ 213 h 782"/>
                  <a:gd name="T38" fmla="*/ 616 w 756"/>
                  <a:gd name="T39" fmla="*/ 146 h 782"/>
                  <a:gd name="T40" fmla="*/ 578 w 756"/>
                  <a:gd name="T41" fmla="*/ 261 h 782"/>
                  <a:gd name="T42" fmla="*/ 699 w 756"/>
                  <a:gd name="T43" fmla="*/ 108 h 782"/>
                  <a:gd name="T44" fmla="*/ 168 w 756"/>
                  <a:gd name="T45" fmla="*/ 655 h 782"/>
                  <a:gd name="T46" fmla="*/ 149 w 756"/>
                  <a:gd name="T47" fmla="*/ 616 h 782"/>
                  <a:gd name="T48" fmla="*/ 352 w 756"/>
                  <a:gd name="T49" fmla="*/ 502 h 782"/>
                  <a:gd name="T50" fmla="*/ 391 w 756"/>
                  <a:gd name="T51" fmla="*/ 655 h 782"/>
                  <a:gd name="T52" fmla="*/ 273 w 756"/>
                  <a:gd name="T53" fmla="*/ 725 h 782"/>
                  <a:gd name="T54" fmla="*/ 464 w 756"/>
                  <a:gd name="T55" fmla="*/ 616 h 782"/>
                  <a:gd name="T56" fmla="*/ 578 w 756"/>
                  <a:gd name="T57" fmla="*/ 540 h 782"/>
                  <a:gd name="T58" fmla="*/ 464 w 756"/>
                  <a:gd name="T59" fmla="*/ 502 h 782"/>
                  <a:gd name="T60" fmla="*/ 616 w 756"/>
                  <a:gd name="T61" fmla="*/ 655 h 782"/>
                  <a:gd name="T62" fmla="*/ 502 w 756"/>
                  <a:gd name="T63" fmla="*/ 725 h 782"/>
                  <a:gd name="T64" fmla="*/ 699 w 756"/>
                  <a:gd name="T65" fmla="*/ 435 h 782"/>
                  <a:gd name="T66" fmla="*/ 756 w 756"/>
                  <a:gd name="T67" fmla="*/ 753 h 782"/>
                  <a:gd name="T68" fmla="*/ 28 w 756"/>
                  <a:gd name="T69" fmla="*/ 782 h 782"/>
                  <a:gd name="T70" fmla="*/ 0 w 756"/>
                  <a:gd name="T71" fmla="*/ 499 h 782"/>
                  <a:gd name="T72" fmla="*/ 57 w 756"/>
                  <a:gd name="T73" fmla="*/ 725 h 782"/>
                  <a:gd name="T74" fmla="*/ 235 w 756"/>
                  <a:gd name="T75" fmla="*/ 65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6" h="782">
                    <a:moveTo>
                      <a:pt x="699" y="57"/>
                    </a:moveTo>
                    <a:cubicBezTo>
                      <a:pt x="502" y="57"/>
                      <a:pt x="502" y="57"/>
                      <a:pt x="502" y="57"/>
                    </a:cubicBezTo>
                    <a:cubicBezTo>
                      <a:pt x="502" y="331"/>
                      <a:pt x="502" y="331"/>
                      <a:pt x="502" y="331"/>
                    </a:cubicBezTo>
                    <a:cubicBezTo>
                      <a:pt x="569" y="331"/>
                      <a:pt x="569" y="331"/>
                      <a:pt x="569" y="331"/>
                    </a:cubicBezTo>
                    <a:cubicBezTo>
                      <a:pt x="569" y="369"/>
                      <a:pt x="569" y="369"/>
                      <a:pt x="569" y="369"/>
                    </a:cubicBezTo>
                    <a:cubicBezTo>
                      <a:pt x="464" y="369"/>
                      <a:pt x="464" y="369"/>
                      <a:pt x="464" y="369"/>
                    </a:cubicBezTo>
                    <a:cubicBezTo>
                      <a:pt x="464" y="57"/>
                      <a:pt x="464" y="57"/>
                      <a:pt x="464" y="57"/>
                    </a:cubicBezTo>
                    <a:cubicBezTo>
                      <a:pt x="381" y="57"/>
                      <a:pt x="381" y="57"/>
                      <a:pt x="381" y="57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343" y="146"/>
                      <a:pt x="343" y="146"/>
                      <a:pt x="343" y="146"/>
                    </a:cubicBezTo>
                    <a:cubicBezTo>
                      <a:pt x="343" y="57"/>
                      <a:pt x="343" y="57"/>
                      <a:pt x="343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146"/>
                      <a:pt x="165" y="146"/>
                      <a:pt x="165" y="146"/>
                    </a:cubicBezTo>
                    <a:cubicBezTo>
                      <a:pt x="127" y="146"/>
                      <a:pt x="127" y="146"/>
                      <a:pt x="127" y="146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235" y="222"/>
                      <a:pt x="235" y="222"/>
                      <a:pt x="235" y="222"/>
                    </a:cubicBezTo>
                    <a:cubicBezTo>
                      <a:pt x="235" y="102"/>
                      <a:pt x="235" y="102"/>
                      <a:pt x="235" y="102"/>
                    </a:cubicBezTo>
                    <a:cubicBezTo>
                      <a:pt x="273" y="102"/>
                      <a:pt x="273" y="102"/>
                      <a:pt x="273" y="102"/>
                    </a:cubicBezTo>
                    <a:cubicBezTo>
                      <a:pt x="273" y="222"/>
                      <a:pt x="273" y="222"/>
                      <a:pt x="273" y="222"/>
                    </a:cubicBezTo>
                    <a:cubicBezTo>
                      <a:pt x="381" y="222"/>
                      <a:pt x="381" y="222"/>
                      <a:pt x="381" y="222"/>
                    </a:cubicBezTo>
                    <a:cubicBezTo>
                      <a:pt x="381" y="369"/>
                      <a:pt x="381" y="369"/>
                      <a:pt x="381" y="369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187" y="486"/>
                      <a:pt x="187" y="486"/>
                      <a:pt x="187" y="486"/>
                    </a:cubicBezTo>
                    <a:cubicBezTo>
                      <a:pt x="187" y="331"/>
                      <a:pt x="187" y="331"/>
                      <a:pt x="187" y="331"/>
                    </a:cubicBezTo>
                    <a:cubicBezTo>
                      <a:pt x="343" y="331"/>
                      <a:pt x="343" y="331"/>
                      <a:pt x="343" y="331"/>
                    </a:cubicBezTo>
                    <a:cubicBezTo>
                      <a:pt x="343" y="260"/>
                      <a:pt x="343" y="260"/>
                      <a:pt x="343" y="260"/>
                    </a:cubicBez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727" y="0"/>
                      <a:pt x="727" y="0"/>
                      <a:pt x="727" y="0"/>
                    </a:cubicBezTo>
                    <a:cubicBezTo>
                      <a:pt x="743" y="0"/>
                      <a:pt x="756" y="13"/>
                      <a:pt x="756" y="29"/>
                    </a:cubicBezTo>
                    <a:cubicBezTo>
                      <a:pt x="756" y="247"/>
                      <a:pt x="756" y="247"/>
                      <a:pt x="756" y="247"/>
                    </a:cubicBezTo>
                    <a:cubicBezTo>
                      <a:pt x="699" y="213"/>
                      <a:pt x="699" y="213"/>
                      <a:pt x="699" y="213"/>
                    </a:cubicBezTo>
                    <a:cubicBezTo>
                      <a:pt x="699" y="146"/>
                      <a:pt x="699" y="146"/>
                      <a:pt x="699" y="146"/>
                    </a:cubicBezTo>
                    <a:cubicBezTo>
                      <a:pt x="616" y="146"/>
                      <a:pt x="616" y="146"/>
                      <a:pt x="616" y="146"/>
                    </a:cubicBezTo>
                    <a:cubicBezTo>
                      <a:pt x="616" y="261"/>
                      <a:pt x="616" y="261"/>
                      <a:pt x="616" y="261"/>
                    </a:cubicBezTo>
                    <a:cubicBezTo>
                      <a:pt x="578" y="261"/>
                      <a:pt x="578" y="261"/>
                      <a:pt x="578" y="261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618" y="108"/>
                      <a:pt x="658" y="108"/>
                      <a:pt x="699" y="108"/>
                    </a:cubicBezTo>
                    <a:cubicBezTo>
                      <a:pt x="699" y="57"/>
                      <a:pt x="699" y="57"/>
                      <a:pt x="699" y="57"/>
                    </a:cubicBezTo>
                    <a:close/>
                    <a:moveTo>
                      <a:pt x="168" y="655"/>
                    </a:moveTo>
                    <a:cubicBezTo>
                      <a:pt x="149" y="655"/>
                      <a:pt x="149" y="655"/>
                      <a:pt x="149" y="655"/>
                    </a:cubicBezTo>
                    <a:cubicBezTo>
                      <a:pt x="149" y="616"/>
                      <a:pt x="149" y="616"/>
                      <a:pt x="149" y="616"/>
                    </a:cubicBezTo>
                    <a:cubicBezTo>
                      <a:pt x="352" y="616"/>
                      <a:pt x="352" y="616"/>
                      <a:pt x="352" y="616"/>
                    </a:cubicBezTo>
                    <a:cubicBezTo>
                      <a:pt x="352" y="502"/>
                      <a:pt x="352" y="502"/>
                      <a:pt x="352" y="502"/>
                    </a:cubicBezTo>
                    <a:cubicBezTo>
                      <a:pt x="391" y="502"/>
                      <a:pt x="391" y="502"/>
                      <a:pt x="391" y="502"/>
                    </a:cubicBezTo>
                    <a:cubicBezTo>
                      <a:pt x="391" y="655"/>
                      <a:pt x="391" y="655"/>
                      <a:pt x="391" y="655"/>
                    </a:cubicBezTo>
                    <a:cubicBezTo>
                      <a:pt x="273" y="655"/>
                      <a:pt x="273" y="655"/>
                      <a:pt x="273" y="655"/>
                    </a:cubicBezTo>
                    <a:cubicBezTo>
                      <a:pt x="273" y="725"/>
                      <a:pt x="273" y="725"/>
                      <a:pt x="273" y="725"/>
                    </a:cubicBezTo>
                    <a:cubicBezTo>
                      <a:pt x="464" y="725"/>
                      <a:pt x="464" y="725"/>
                      <a:pt x="464" y="725"/>
                    </a:cubicBezTo>
                    <a:cubicBezTo>
                      <a:pt x="464" y="616"/>
                      <a:pt x="464" y="616"/>
                      <a:pt x="464" y="616"/>
                    </a:cubicBezTo>
                    <a:cubicBezTo>
                      <a:pt x="578" y="616"/>
                      <a:pt x="578" y="616"/>
                      <a:pt x="578" y="616"/>
                    </a:cubicBezTo>
                    <a:cubicBezTo>
                      <a:pt x="578" y="540"/>
                      <a:pt x="578" y="540"/>
                      <a:pt x="578" y="540"/>
                    </a:cubicBezTo>
                    <a:cubicBezTo>
                      <a:pt x="464" y="540"/>
                      <a:pt x="464" y="540"/>
                      <a:pt x="464" y="540"/>
                    </a:cubicBezTo>
                    <a:cubicBezTo>
                      <a:pt x="464" y="502"/>
                      <a:pt x="464" y="502"/>
                      <a:pt x="464" y="502"/>
                    </a:cubicBezTo>
                    <a:cubicBezTo>
                      <a:pt x="616" y="502"/>
                      <a:pt x="616" y="502"/>
                      <a:pt x="616" y="502"/>
                    </a:cubicBezTo>
                    <a:cubicBezTo>
                      <a:pt x="616" y="655"/>
                      <a:pt x="616" y="655"/>
                      <a:pt x="616" y="655"/>
                    </a:cubicBezTo>
                    <a:cubicBezTo>
                      <a:pt x="502" y="655"/>
                      <a:pt x="502" y="655"/>
                      <a:pt x="502" y="655"/>
                    </a:cubicBezTo>
                    <a:cubicBezTo>
                      <a:pt x="502" y="725"/>
                      <a:pt x="502" y="725"/>
                      <a:pt x="502" y="725"/>
                    </a:cubicBezTo>
                    <a:cubicBezTo>
                      <a:pt x="699" y="725"/>
                      <a:pt x="699" y="725"/>
                      <a:pt x="699" y="725"/>
                    </a:cubicBezTo>
                    <a:cubicBezTo>
                      <a:pt x="699" y="435"/>
                      <a:pt x="699" y="435"/>
                      <a:pt x="699" y="435"/>
                    </a:cubicBezTo>
                    <a:cubicBezTo>
                      <a:pt x="756" y="402"/>
                      <a:pt x="756" y="402"/>
                      <a:pt x="756" y="402"/>
                    </a:cubicBezTo>
                    <a:cubicBezTo>
                      <a:pt x="756" y="753"/>
                      <a:pt x="756" y="753"/>
                      <a:pt x="756" y="753"/>
                    </a:cubicBezTo>
                    <a:cubicBezTo>
                      <a:pt x="756" y="769"/>
                      <a:pt x="743" y="782"/>
                      <a:pt x="727" y="782"/>
                    </a:cubicBezTo>
                    <a:cubicBezTo>
                      <a:pt x="28" y="782"/>
                      <a:pt x="28" y="782"/>
                      <a:pt x="28" y="782"/>
                    </a:cubicBezTo>
                    <a:cubicBezTo>
                      <a:pt x="12" y="782"/>
                      <a:pt x="0" y="769"/>
                      <a:pt x="0" y="753"/>
                    </a:cubicBezTo>
                    <a:cubicBezTo>
                      <a:pt x="0" y="499"/>
                      <a:pt x="0" y="499"/>
                      <a:pt x="0" y="499"/>
                    </a:cubicBezTo>
                    <a:cubicBezTo>
                      <a:pt x="57" y="499"/>
                      <a:pt x="57" y="499"/>
                      <a:pt x="57" y="499"/>
                    </a:cubicBezTo>
                    <a:cubicBezTo>
                      <a:pt x="57" y="725"/>
                      <a:pt x="57" y="725"/>
                      <a:pt x="57" y="725"/>
                    </a:cubicBezTo>
                    <a:cubicBezTo>
                      <a:pt x="235" y="725"/>
                      <a:pt x="235" y="725"/>
                      <a:pt x="235" y="725"/>
                    </a:cubicBezTo>
                    <a:cubicBezTo>
                      <a:pt x="235" y="655"/>
                      <a:pt x="235" y="655"/>
                      <a:pt x="235" y="655"/>
                    </a:cubicBezTo>
                    <a:cubicBezTo>
                      <a:pt x="168" y="655"/>
                      <a:pt x="168" y="655"/>
                      <a:pt x="168" y="6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009" tIns="36005" rIns="72009" bIns="36005" numCol="1" anchor="t" anchorCtr="0" compatLnSpc="1"/>
              <a:lstStyle/>
              <a:p>
                <a:endParaRPr lang="zh-CN" altLang="en-US" sz="1065" dirty="0">
                  <a:solidFill>
                    <a:prstClr val="black"/>
                  </a:solidFill>
                  <a:latin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2160298" y="1455043"/>
            <a:ext cx="800606" cy="800317"/>
            <a:chOff x="2135898" y="1485578"/>
            <a:chExt cx="1016511" cy="1016511"/>
          </a:xfrm>
        </p:grpSpPr>
        <p:sp>
          <p:nvSpPr>
            <p:cNvPr id="40" name="椭圆 39"/>
            <p:cNvSpPr/>
            <p:nvPr/>
          </p:nvSpPr>
          <p:spPr>
            <a:xfrm>
              <a:off x="2135898" y="1485578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288503" y="1638184"/>
              <a:ext cx="711301" cy="711301"/>
            </a:xfrm>
            <a:prstGeom prst="ellipse">
              <a:avLst/>
            </a:prstGeom>
            <a:solidFill>
              <a:srgbClr val="F95647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2" name="文本框 17"/>
            <p:cNvSpPr txBox="1"/>
            <p:nvPr/>
          </p:nvSpPr>
          <p:spPr>
            <a:xfrm>
              <a:off x="2403079" y="1803865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01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096367" y="1455043"/>
            <a:ext cx="800606" cy="800317"/>
            <a:chOff x="3881858" y="5509627"/>
            <a:chExt cx="1016511" cy="1016511"/>
          </a:xfrm>
        </p:grpSpPr>
        <p:sp>
          <p:nvSpPr>
            <p:cNvPr id="44" name="椭圆 43"/>
            <p:cNvSpPr/>
            <p:nvPr/>
          </p:nvSpPr>
          <p:spPr>
            <a:xfrm>
              <a:off x="3881858" y="5509627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034463" y="5662232"/>
              <a:ext cx="711301" cy="711301"/>
            </a:xfrm>
            <a:prstGeom prst="ellipse">
              <a:avLst/>
            </a:prstGeom>
            <a:solidFill>
              <a:srgbClr val="FAC14D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6" name="文本框 22"/>
            <p:cNvSpPr txBox="1"/>
            <p:nvPr/>
          </p:nvSpPr>
          <p:spPr>
            <a:xfrm>
              <a:off x="4149039" y="5822607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03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128333" y="1455043"/>
            <a:ext cx="800606" cy="800317"/>
            <a:chOff x="6699927" y="981522"/>
            <a:chExt cx="1016511" cy="1016511"/>
          </a:xfrm>
        </p:grpSpPr>
        <p:sp>
          <p:nvSpPr>
            <p:cNvPr id="48" name="椭圆 47"/>
            <p:cNvSpPr/>
            <p:nvPr/>
          </p:nvSpPr>
          <p:spPr>
            <a:xfrm>
              <a:off x="6699927" y="981522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852532" y="1145215"/>
              <a:ext cx="711301" cy="711301"/>
            </a:xfrm>
            <a:prstGeom prst="ellipse">
              <a:avLst/>
            </a:prstGeom>
            <a:solidFill>
              <a:srgbClr val="78AF51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0" name="文本框 23"/>
            <p:cNvSpPr txBox="1"/>
            <p:nvPr/>
          </p:nvSpPr>
          <p:spPr>
            <a:xfrm>
              <a:off x="6967108" y="1295082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02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064402" y="1455043"/>
            <a:ext cx="800606" cy="800317"/>
            <a:chOff x="5201861" y="3625236"/>
            <a:chExt cx="1016511" cy="1016511"/>
          </a:xfrm>
        </p:grpSpPr>
        <p:sp>
          <p:nvSpPr>
            <p:cNvPr id="52" name="椭圆 51"/>
            <p:cNvSpPr/>
            <p:nvPr/>
          </p:nvSpPr>
          <p:spPr>
            <a:xfrm>
              <a:off x="5201861" y="3625236"/>
              <a:ext cx="1016511" cy="1016511"/>
            </a:xfrm>
            <a:prstGeom prst="ellipse">
              <a:avLst/>
            </a:prstGeom>
            <a:gradFill>
              <a:gsLst>
                <a:gs pos="0">
                  <a:schemeClr val="bg1">
                    <a:lumMod val="8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5354466" y="3777840"/>
              <a:ext cx="711301" cy="711301"/>
            </a:xfrm>
            <a:prstGeom prst="ellipse">
              <a:avLst/>
            </a:prstGeom>
            <a:solidFill>
              <a:srgbClr val="1C9494"/>
            </a:soli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54" name="文本框 24"/>
            <p:cNvSpPr txBox="1"/>
            <p:nvPr/>
          </p:nvSpPr>
          <p:spPr>
            <a:xfrm>
              <a:off x="5469042" y="3943523"/>
              <a:ext cx="482148" cy="32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65" dirty="0">
                  <a:solidFill>
                    <a:prstClr val="white"/>
                  </a:solidFill>
                  <a:latin typeface="字魂59号-创粗黑" panose="00000500000000000000" pitchFamily="2" charset="-122"/>
                </a:rPr>
                <a:t>04</a:t>
              </a:r>
              <a:endParaRPr lang="zh-CN" altLang="en-US" sz="1065" dirty="0">
                <a:solidFill>
                  <a:prstClr val="white"/>
                </a:solidFill>
                <a:latin typeface="字魂59号-创粗黑" panose="00000500000000000000" pitchFamily="2" charset="-122"/>
              </a:endParaRPr>
            </a:p>
          </p:txBody>
        </p:sp>
      </p:grpSp>
      <p:sp>
        <p:nvSpPr>
          <p:cNvPr id="79" name="文本框 56"/>
          <p:cNvSpPr txBox="1"/>
          <p:nvPr/>
        </p:nvSpPr>
        <p:spPr>
          <a:xfrm>
            <a:off x="1235075" y="2807335"/>
            <a:ext cx="10445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图片处理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2" name="文本框 59"/>
          <p:cNvSpPr txBox="1"/>
          <p:nvPr/>
        </p:nvSpPr>
        <p:spPr>
          <a:xfrm>
            <a:off x="3239770" y="2807335"/>
            <a:ext cx="10598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模型选取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5" name="文本框 68"/>
          <p:cNvSpPr txBox="1"/>
          <p:nvPr/>
        </p:nvSpPr>
        <p:spPr>
          <a:xfrm>
            <a:off x="5276215" y="2807335"/>
            <a:ext cx="1029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级联分类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88" name="文本框 65"/>
          <p:cNvSpPr txBox="1"/>
          <p:nvPr/>
        </p:nvSpPr>
        <p:spPr>
          <a:xfrm>
            <a:off x="7188835" y="2844800"/>
            <a:ext cx="1054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视频处理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8875" y="3955415"/>
            <a:ext cx="6949440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Harr</a:t>
            </a:r>
            <a:r>
              <a:rPr lang="zh-CN" altLang="en-US"/>
              <a:t>级联分类器：</a:t>
            </a:r>
            <a:endParaRPr lang="zh-CN" altLang="en-US"/>
          </a:p>
          <a:p>
            <a:r>
              <a:rPr lang="zh-CN" altLang="en-US"/>
              <a:t>将像素划分为很多模块，然后求相邻模块之间的差值以反映图像的灰度变化</a:t>
            </a:r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5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7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9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5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3" dur="1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5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7" dur="1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9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563888" y="33950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图片效果展示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267744" y="45754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92080" y="457546"/>
            <a:ext cx="1523362" cy="52721"/>
          </a:xfrm>
          <a:prstGeom prst="rect">
            <a:avLst/>
          </a:prstGeom>
        </p:spPr>
      </p:pic>
      <p:pic>
        <p:nvPicPr>
          <p:cNvPr id="3" name="图片 2" descr="01FaceRectPoi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95" y="1177925"/>
            <a:ext cx="3164205" cy="4222750"/>
          </a:xfrm>
          <a:prstGeom prst="rect">
            <a:avLst/>
          </a:prstGeom>
        </p:spPr>
      </p:pic>
      <p:pic>
        <p:nvPicPr>
          <p:cNvPr id="4" name="图片 3" descr="01FaceR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90" y="1170940"/>
            <a:ext cx="3175000" cy="4236720"/>
          </a:xfrm>
          <a:prstGeom prst="rect">
            <a:avLst/>
          </a:prstGeom>
        </p:spPr>
      </p:pic>
      <p:pic>
        <p:nvPicPr>
          <p:cNvPr id="5" name="图片 4" descr="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" y="1170940"/>
            <a:ext cx="3187065" cy="42532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0475" y="684530"/>
            <a:ext cx="6426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原图</a:t>
            </a:r>
            <a:endParaRPr lang="zh-CN" altLang="en-US" sz="1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99255" y="756285"/>
            <a:ext cx="110236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人脸识别</a:t>
            </a:r>
            <a:endParaRPr lang="zh-CN" altLang="en-US" sz="1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79285" y="756285"/>
            <a:ext cx="238506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人脸识别</a:t>
            </a:r>
            <a:r>
              <a:rPr lang="en-US" altLang="zh-CN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关键点标注</a:t>
            </a:r>
            <a:endParaRPr lang="zh-CN" altLang="en-US" sz="1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 advClick="0" advTm="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30"/>
          <p:cNvSpPr txBox="1"/>
          <p:nvPr/>
        </p:nvSpPr>
        <p:spPr>
          <a:xfrm>
            <a:off x="3565158" y="324264"/>
            <a:ext cx="20162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视频效果展示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2269014" y="442306"/>
            <a:ext cx="1523362" cy="52721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 flipH="1">
            <a:off x="5293350" y="442306"/>
            <a:ext cx="1523362" cy="5272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6705" y="1282700"/>
            <a:ext cx="210566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视频信息：</a:t>
            </a:r>
            <a:endParaRPr lang="zh-CN" altLang="en-US"/>
          </a:p>
          <a:p>
            <a:r>
              <a:rPr lang="zh-CN" altLang="en-US"/>
              <a:t>时长：</a:t>
            </a:r>
            <a:r>
              <a:rPr lang="en-US" altLang="zh-CN"/>
              <a:t>12.43s</a:t>
            </a:r>
            <a:endParaRPr lang="en-US" altLang="zh-CN"/>
          </a:p>
          <a:p>
            <a:r>
              <a:rPr lang="zh-CN" altLang="en-US"/>
              <a:t>总帧数：</a:t>
            </a:r>
            <a:r>
              <a:rPr lang="en-US" altLang="zh-CN"/>
              <a:t>373</a:t>
            </a:r>
            <a:endParaRPr lang="en-US" altLang="zh-CN"/>
          </a:p>
          <a:p>
            <a:r>
              <a:rPr lang="zh-CN" altLang="en-US"/>
              <a:t>帧率：</a:t>
            </a:r>
            <a:r>
              <a:rPr lang="en-US" altLang="zh-CN"/>
              <a:t>30fps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15595" y="2887345"/>
            <a:ext cx="265938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</a:t>
            </a:r>
            <a:r>
              <a:rPr lang="zh-CN" altLang="en-US">
                <a:sym typeface="+mn-ea"/>
              </a:rPr>
              <a:t>VideoWriter</a:t>
            </a:r>
            <a:r>
              <a:rPr lang="zh-CN" altLang="en-US"/>
              <a:t>写入视频图片帧时设定的帧数过低，则会有明显卡顿，所以维持原帧数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35" y="1548130"/>
            <a:ext cx="4556125" cy="378714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19" y="-1"/>
            <a:ext cx="9793348" cy="5436642"/>
          </a:xfrm>
          <a:prstGeom prst="rect">
            <a:avLst/>
          </a:prstGeom>
        </p:spPr>
      </p:pic>
      <p:sp>
        <p:nvSpPr>
          <p:cNvPr id="3" name="TextBox 11"/>
          <p:cNvSpPr txBox="1"/>
          <p:nvPr/>
        </p:nvSpPr>
        <p:spPr>
          <a:xfrm>
            <a:off x="3851922" y="1707654"/>
            <a:ext cx="431673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第二部分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marL="0" lvl="1" algn="l"/>
            <a:r>
              <a:rPr lang="zh-CN" altLang="en-US" sz="36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人脸区域美化</a:t>
            </a:r>
            <a:r>
              <a:rPr lang="en-US" altLang="zh-CN" sz="36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美颜</a:t>
            </a:r>
            <a:r>
              <a:rPr lang="en-US" altLang="zh-CN" sz="3600" b="1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)</a:t>
            </a:r>
            <a:endParaRPr lang="en-US" altLang="zh-CN" sz="3600" b="1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 rot="14400000">
            <a:off x="2313036" y="1864107"/>
            <a:ext cx="1079397" cy="936000"/>
            <a:chOff x="1511944" y="2420246"/>
            <a:chExt cx="2627152" cy="2294453"/>
          </a:xfrm>
          <a:effectLst>
            <a:outerShdw blurRad="203200" dist="38100" dir="3780000" sx="103000" sy="103000" algn="t" rotWithShape="0">
              <a:prstClr val="black">
                <a:alpha val="25000"/>
              </a:prstClr>
            </a:outerShdw>
          </a:effectLst>
        </p:grpSpPr>
        <p:sp>
          <p:nvSpPr>
            <p:cNvPr id="13" name="Freeform 6"/>
            <p:cNvSpPr/>
            <p:nvPr/>
          </p:nvSpPr>
          <p:spPr bwMode="auto">
            <a:xfrm>
              <a:off x="1511944" y="2420246"/>
              <a:ext cx="2627152" cy="2294453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524106" y="2431739"/>
              <a:ext cx="2602832" cy="2271469"/>
            </a:xfrm>
            <a:custGeom>
              <a:avLst/>
              <a:gdLst>
                <a:gd name="T0" fmla="*/ 4479 w 4516"/>
                <a:gd name="T1" fmla="*/ 2074 h 3947"/>
                <a:gd name="T2" fmla="*/ 3967 w 4516"/>
                <a:gd name="T3" fmla="*/ 2960 h 3947"/>
                <a:gd name="T4" fmla="*/ 3455 w 4516"/>
                <a:gd name="T5" fmla="*/ 3847 h 3947"/>
                <a:gd name="T6" fmla="*/ 3282 w 4516"/>
                <a:gd name="T7" fmla="*/ 3947 h 3947"/>
                <a:gd name="T8" fmla="*/ 2258 w 4516"/>
                <a:gd name="T9" fmla="*/ 3947 h 3947"/>
                <a:gd name="T10" fmla="*/ 1234 w 4516"/>
                <a:gd name="T11" fmla="*/ 3947 h 3947"/>
                <a:gd name="T12" fmla="*/ 1061 w 4516"/>
                <a:gd name="T13" fmla="*/ 3847 h 3947"/>
                <a:gd name="T14" fmla="*/ 549 w 4516"/>
                <a:gd name="T15" fmla="*/ 2960 h 3947"/>
                <a:gd name="T16" fmla="*/ 37 w 4516"/>
                <a:gd name="T17" fmla="*/ 2074 h 3947"/>
                <a:gd name="T18" fmla="*/ 37 w 4516"/>
                <a:gd name="T19" fmla="*/ 1874 h 3947"/>
                <a:gd name="T20" fmla="*/ 549 w 4516"/>
                <a:gd name="T21" fmla="*/ 987 h 3947"/>
                <a:gd name="T22" fmla="*/ 1061 w 4516"/>
                <a:gd name="T23" fmla="*/ 100 h 3947"/>
                <a:gd name="T24" fmla="*/ 1234 w 4516"/>
                <a:gd name="T25" fmla="*/ 0 h 3947"/>
                <a:gd name="T26" fmla="*/ 2258 w 4516"/>
                <a:gd name="T27" fmla="*/ 0 h 3947"/>
                <a:gd name="T28" fmla="*/ 3282 w 4516"/>
                <a:gd name="T29" fmla="*/ 0 h 3947"/>
                <a:gd name="T30" fmla="*/ 3455 w 4516"/>
                <a:gd name="T31" fmla="*/ 100 h 3947"/>
                <a:gd name="T32" fmla="*/ 3967 w 4516"/>
                <a:gd name="T33" fmla="*/ 987 h 3947"/>
                <a:gd name="T34" fmla="*/ 4479 w 4516"/>
                <a:gd name="T35" fmla="*/ 1874 h 3947"/>
                <a:gd name="T36" fmla="*/ 4479 w 4516"/>
                <a:gd name="T37" fmla="*/ 2074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6" h="3947">
                  <a:moveTo>
                    <a:pt x="4479" y="2074"/>
                  </a:moveTo>
                  <a:lnTo>
                    <a:pt x="3967" y="2960"/>
                  </a:lnTo>
                  <a:lnTo>
                    <a:pt x="3455" y="3847"/>
                  </a:lnTo>
                  <a:cubicBezTo>
                    <a:pt x="3418" y="3911"/>
                    <a:pt x="3355" y="3947"/>
                    <a:pt x="3282" y="3947"/>
                  </a:cubicBezTo>
                  <a:lnTo>
                    <a:pt x="2258" y="3947"/>
                  </a:lnTo>
                  <a:lnTo>
                    <a:pt x="1234" y="3947"/>
                  </a:lnTo>
                  <a:cubicBezTo>
                    <a:pt x="1160" y="3947"/>
                    <a:pt x="1097" y="3911"/>
                    <a:pt x="1061" y="3847"/>
                  </a:cubicBezTo>
                  <a:lnTo>
                    <a:pt x="549" y="2960"/>
                  </a:lnTo>
                  <a:lnTo>
                    <a:pt x="37" y="2074"/>
                  </a:lnTo>
                  <a:cubicBezTo>
                    <a:pt x="0" y="2010"/>
                    <a:pt x="0" y="1937"/>
                    <a:pt x="37" y="1874"/>
                  </a:cubicBezTo>
                  <a:lnTo>
                    <a:pt x="549" y="987"/>
                  </a:lnTo>
                  <a:lnTo>
                    <a:pt x="1061" y="100"/>
                  </a:lnTo>
                  <a:cubicBezTo>
                    <a:pt x="1097" y="36"/>
                    <a:pt x="1160" y="0"/>
                    <a:pt x="1234" y="0"/>
                  </a:cubicBezTo>
                  <a:lnTo>
                    <a:pt x="2258" y="0"/>
                  </a:lnTo>
                  <a:lnTo>
                    <a:pt x="3282" y="0"/>
                  </a:lnTo>
                  <a:cubicBezTo>
                    <a:pt x="3355" y="0"/>
                    <a:pt x="3418" y="36"/>
                    <a:pt x="3455" y="100"/>
                  </a:cubicBezTo>
                  <a:lnTo>
                    <a:pt x="3967" y="987"/>
                  </a:lnTo>
                  <a:lnTo>
                    <a:pt x="4479" y="1874"/>
                  </a:lnTo>
                  <a:cubicBezTo>
                    <a:pt x="4516" y="1937"/>
                    <a:pt x="4516" y="2010"/>
                    <a:pt x="4479" y="207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51374" y="1966627"/>
            <a:ext cx="810431" cy="730960"/>
            <a:chOff x="4634991" y="2138335"/>
            <a:chExt cx="428348" cy="386204"/>
          </a:xfrm>
        </p:grpSpPr>
        <p:sp>
          <p:nvSpPr>
            <p:cNvPr id="16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78AF51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p="http://schemas.openxmlformats.org/presentationml/2006/main">
  <p:tag name="ISPRING_RESOURCE_PATHS_HASH_2" val="ccf779f76140b889421db1ee92d38cd6ed4ffff"/>
  <p:tag name="ISPRING_RESOURCE_PATHS_HASH_PRESENTER" val="ecdd5e327c4efff999ae583afac36d791cae2b"/>
  <p:tag name="ISPRING_SCORM_RATE_SLIDES" val="0"/>
  <p:tag name="ISPRING_SCORM_RATE_QUIZZES" val="0"/>
  <p:tag name="ISPRING_SCORM_PASSING_SCORE" val="0.000000"/>
  <p:tag name="ISPRING_ULTRA_SCORM_COURSE_ID" val="CE9F07B4-33A9-4B6A-BD38-D0926A95216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6批\184926"/>
  <p:tag name="ISPRING_PRESENTATION_TITLE" val="PPT源文件"/>
  <p:tag name="ISPRING_FIRST_PUBLISH" val="1"/>
  <p:tag name="COMMONDATA" val="eyJoZGlkIjoiYjBhZjBhMTFjMWJiMWY3MjVhYzMyNmRhZGUxYzU4ZTkifQ=="/>
</p:tagLst>
</file>

<file path=ppt/theme/theme1.xml><?xml version="1.0" encoding="utf-8"?>
<a:theme xmlns:a="http://schemas.openxmlformats.org/drawingml/2006/main" name="第一PPT，www.1ppt.com">
  <a:themeElements>
    <a:clrScheme name="自定义 40">
      <a:dk1>
        <a:sysClr val="windowText" lastClr="000000"/>
      </a:dk1>
      <a:lt1>
        <a:sysClr val="window" lastClr="FFFFFF"/>
      </a:lt1>
      <a:dk2>
        <a:srgbClr val="C00000"/>
      </a:dk2>
      <a:lt2>
        <a:srgbClr val="FF0000"/>
      </a:lt2>
      <a:accent1>
        <a:srgbClr val="FF6600"/>
      </a:accent1>
      <a:accent2>
        <a:srgbClr val="FFC000"/>
      </a:accent2>
      <a:accent3>
        <a:srgbClr val="92D050"/>
      </a:accent3>
      <a:accent4>
        <a:srgbClr val="00B0F0"/>
      </a:accent4>
      <a:accent5>
        <a:srgbClr val="7F7F7F"/>
      </a:accent5>
      <a:accent6>
        <a:srgbClr val="262626"/>
      </a:accent6>
      <a:hlink>
        <a:srgbClr val="262626"/>
      </a:hlink>
      <a:folHlink>
        <a:srgbClr val="7F7F7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1944</Words>
  <Application>WPS 演示</Application>
  <PresentationFormat>自定义</PresentationFormat>
  <Paragraphs>241</Paragraphs>
  <Slides>28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字魂59号-创粗黑</vt:lpstr>
      <vt:lpstr>黑体</vt:lpstr>
      <vt:lpstr>Arial Unicode MS</vt:lpstr>
      <vt:lpstr>PingFang SC Regular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PPT源文件</dc:title>
  <dc:creator>user</dc:creator>
  <cp:lastModifiedBy>tsc</cp:lastModifiedBy>
  <cp:revision>441</cp:revision>
  <dcterms:created xsi:type="dcterms:W3CDTF">2022-05-21T09:29:00Z</dcterms:created>
  <dcterms:modified xsi:type="dcterms:W3CDTF">2022-05-21T10:04:46Z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8482CBF4F25C4F35BB3B3AF52DF23F0D</vt:lpwstr>
  </property>
  <property fmtid="{D5CDD505-2E9C-101B-9397-08002B2CF9AE}" pid="3" name="KSOProductBuildVer">
    <vt:lpwstr>2052-11.1.0.11636</vt:lpwstr>
  </property>
</Properties>
</file>